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4"/>
  </p:sldMasterIdLst>
  <p:notesMasterIdLst>
    <p:notesMasterId r:id="rId37"/>
  </p:notesMasterIdLst>
  <p:sldIdLst>
    <p:sldId id="257" r:id="rId5"/>
    <p:sldId id="268" r:id="rId6"/>
    <p:sldId id="293" r:id="rId7"/>
    <p:sldId id="269" r:id="rId8"/>
    <p:sldId id="259" r:id="rId9"/>
    <p:sldId id="272" r:id="rId10"/>
    <p:sldId id="261" r:id="rId11"/>
    <p:sldId id="263" r:id="rId12"/>
    <p:sldId id="264" r:id="rId13"/>
    <p:sldId id="291" r:id="rId14"/>
    <p:sldId id="266" r:id="rId15"/>
    <p:sldId id="296" r:id="rId16"/>
    <p:sldId id="297" r:id="rId17"/>
    <p:sldId id="265" r:id="rId18"/>
    <p:sldId id="275" r:id="rId19"/>
    <p:sldId id="267" r:id="rId20"/>
    <p:sldId id="281" r:id="rId21"/>
    <p:sldId id="288" r:id="rId22"/>
    <p:sldId id="277" r:id="rId23"/>
    <p:sldId id="278" r:id="rId24"/>
    <p:sldId id="289" r:id="rId25"/>
    <p:sldId id="287" r:id="rId26"/>
    <p:sldId id="292" r:id="rId27"/>
    <p:sldId id="280" r:id="rId28"/>
    <p:sldId id="274" r:id="rId29"/>
    <p:sldId id="298" r:id="rId30"/>
    <p:sldId id="294" r:id="rId31"/>
    <p:sldId id="299" r:id="rId32"/>
    <p:sldId id="282" r:id="rId33"/>
    <p:sldId id="283" r:id="rId34"/>
    <p:sldId id="300"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8AFBD-3838-47B8-80AA-4ED0E61B6C45}" type="datetimeFigureOut">
              <a:rPr lang="en-GB" smtClean="0"/>
              <a:t>17/03/2015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093B4-5A85-4339-AD40-B43028936A7D}" type="slidenum">
              <a:rPr lang="en-GB" smtClean="0"/>
              <a:t>‹#›</a:t>
            </a:fld>
            <a:endParaRPr lang="en-GB"/>
          </a:p>
        </p:txBody>
      </p:sp>
    </p:spTree>
    <p:extLst>
      <p:ext uri="{BB962C8B-B14F-4D97-AF65-F5344CB8AC3E}">
        <p14:creationId xmlns:p14="http://schemas.microsoft.com/office/powerpoint/2010/main" val="52916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lumMod val="65000"/>
                    <a:lumOff val="35000"/>
                  </a:schemeClr>
                </a:solidFill>
                <a:latin typeface="focobold"/>
              </a:rPr>
              <a:t>Nestled between a ring of imposing hills and the shores of Belfast Lough, Belfast has a metropolitan population of 750,000. This makes it the second largest city on the island of Ireland and a great place to live and work.</a:t>
            </a:r>
          </a:p>
          <a:p>
            <a:endParaRPr lang="en-GB" dirty="0"/>
          </a:p>
        </p:txBody>
      </p:sp>
      <p:sp>
        <p:nvSpPr>
          <p:cNvPr id="4" name="Slide Number Placeholder 3"/>
          <p:cNvSpPr>
            <a:spLocks noGrp="1"/>
          </p:cNvSpPr>
          <p:nvPr>
            <p:ph type="sldNum" sz="quarter" idx="10"/>
          </p:nvPr>
        </p:nvSpPr>
        <p:spPr/>
        <p:txBody>
          <a:bodyPr/>
          <a:lstStyle/>
          <a:p>
            <a:fld id="{99A093B4-5A85-4339-AD40-B43028936A7D}" type="slidenum">
              <a:rPr lang="en-GB" smtClean="0"/>
              <a:t>5</a:t>
            </a:fld>
            <a:endParaRPr lang="en-GB"/>
          </a:p>
        </p:txBody>
      </p:sp>
    </p:spTree>
    <p:extLst>
      <p:ext uri="{BB962C8B-B14F-4D97-AF65-F5344CB8AC3E}">
        <p14:creationId xmlns:p14="http://schemas.microsoft.com/office/powerpoint/2010/main" val="997048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D7D819C-FED0-4519-87CF-442A52550C48}" type="datetimeFigureOut">
              <a:rPr lang="en-GB" smtClean="0"/>
              <a:t>17/03/2015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7D367E-D1B7-4464-BB4D-8AEA38CF1F91}" type="slidenum">
              <a:rPr lang="en-GB" smtClean="0"/>
              <a:t>‹#›</a:t>
            </a:fld>
            <a:endParaRPr lang="en-GB"/>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05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7D819C-FED0-4519-87CF-442A52550C48}" type="datetimeFigureOut">
              <a:rPr lang="en-GB" smtClean="0"/>
              <a:t>17/03/2015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38207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7D819C-FED0-4519-87CF-442A52550C48}" type="datetimeFigureOut">
              <a:rPr lang="en-GB" smtClean="0"/>
              <a:t>17/03/2015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7D367E-D1B7-4464-BB4D-8AEA38CF1F91}" type="slidenum">
              <a:rPr lang="en-GB" smtClean="0"/>
              <a:t>‹#›</a:t>
            </a:fld>
            <a:endParaRPr lang="en-GB"/>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74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7D819C-FED0-4519-87CF-442A52550C48}" type="datetimeFigureOut">
              <a:rPr lang="en-GB" smtClean="0"/>
              <a:t>17/03/2015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4017028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7D819C-FED0-4519-87CF-442A52550C48}" type="datetimeFigureOut">
              <a:rPr lang="en-GB" smtClean="0"/>
              <a:t>17/03/2015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D7D367E-D1B7-4464-BB4D-8AEA38CF1F9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586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7D819C-FED0-4519-87CF-442A52550C48}" type="datetimeFigureOut">
              <a:rPr lang="en-GB" smtClean="0"/>
              <a:t>17/03/2015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250042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7D819C-FED0-4519-87CF-442A52550C48}" type="datetimeFigureOut">
              <a:rPr lang="en-GB" smtClean="0"/>
              <a:t>17/03/2015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317251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7D819C-FED0-4519-87CF-442A52550C48}" type="datetimeFigureOut">
              <a:rPr lang="en-GB" smtClean="0"/>
              <a:t>17/03/2015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31252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D819C-FED0-4519-87CF-442A52550C48}" type="datetimeFigureOut">
              <a:rPr lang="en-GB" smtClean="0"/>
              <a:t>17/03/2015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130412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D819C-FED0-4519-87CF-442A52550C48}" type="datetimeFigureOut">
              <a:rPr lang="en-GB" smtClean="0"/>
              <a:t>17/03/2015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7D367E-D1B7-4464-BB4D-8AEA38CF1F91}" type="slidenum">
              <a:rPr lang="en-GB" smtClean="0"/>
              <a:t>‹#›</a:t>
            </a:fld>
            <a:endParaRPr lang="en-GB"/>
          </a:p>
        </p:txBody>
      </p:sp>
    </p:spTree>
    <p:extLst>
      <p:ext uri="{BB962C8B-B14F-4D97-AF65-F5344CB8AC3E}">
        <p14:creationId xmlns:p14="http://schemas.microsoft.com/office/powerpoint/2010/main" val="323498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D819C-FED0-4519-87CF-442A52550C48}" type="datetimeFigureOut">
              <a:rPr lang="en-GB" smtClean="0"/>
              <a:t>17/03/2015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D7D367E-D1B7-4464-BB4D-8AEA38CF1F9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111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D7D819C-FED0-4519-87CF-442A52550C48}" type="datetimeFigureOut">
              <a:rPr lang="en-GB" smtClean="0"/>
              <a:t>17/03/2015</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7D367E-D1B7-4464-BB4D-8AEA38CF1F91}" type="slidenum">
              <a:rPr lang="en-GB" smtClean="0"/>
              <a:t>‹#›</a:t>
            </a:fld>
            <a:endParaRPr lang="en-GB"/>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217571"/>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4.pn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jpeg"/><Relationship Id="rId2" Type="http://schemas.openxmlformats.org/officeDocument/2006/relationships/image" Target="../media/image21.jpe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95625" y="0"/>
            <a:ext cx="9096375" cy="6829425"/>
          </a:xfrm>
          <a:prstGeom prst="rect">
            <a:avLst/>
          </a:prstGeom>
        </p:spPr>
      </p:pic>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0" y="4677070"/>
            <a:ext cx="5110020" cy="1525837"/>
          </a:xfrm>
          <a:prstGeom prst="rect">
            <a:avLst/>
          </a:prstGeom>
        </p:spPr>
      </p:pic>
      <p:sp>
        <p:nvSpPr>
          <p:cNvPr id="5" name="Rectangle 4"/>
          <p:cNvSpPr/>
          <p:nvPr/>
        </p:nvSpPr>
        <p:spPr>
          <a:xfrm>
            <a:off x="586854" y="491319"/>
            <a:ext cx="395785" cy="14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654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towntalk.co.uk/subdomains/lib/image.php/64923_festival-of-fools-presents-festival-in-an-afternoon.JPG?domain=.co.uk&amp;image=http://www.belfast.towntalk.co.uk/images_folder/eventsimg/64923_festival-of-fools-presents-festival-in-an-afterno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033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91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006" y="1802615"/>
            <a:ext cx="10918209" cy="3693319"/>
          </a:xfrm>
          <a:prstGeom prst="rect">
            <a:avLst/>
          </a:prstGeom>
        </p:spPr>
        <p:txBody>
          <a:bodyPr wrap="square">
            <a:spAutoFit/>
          </a:bodyPr>
          <a:lstStyle/>
          <a:p>
            <a:r>
              <a:rPr lang="en-GB" b="1" dirty="0" smtClean="0">
                <a:solidFill>
                  <a:schemeClr val="accent1"/>
                </a:solidFill>
                <a:latin typeface="focobold"/>
              </a:rPr>
              <a:t>Cost of Living</a:t>
            </a:r>
            <a:endParaRPr lang="en-GB" b="1" dirty="0">
              <a:solidFill>
                <a:schemeClr val="accent1"/>
              </a:solidFill>
              <a:latin typeface="focobold"/>
            </a:endParaRPr>
          </a:p>
          <a:p>
            <a:r>
              <a:rPr lang="en-GB" dirty="0" smtClean="0">
                <a:solidFill>
                  <a:schemeClr val="tx1">
                    <a:lumMod val="65000"/>
                    <a:lumOff val="35000"/>
                  </a:schemeClr>
                </a:solidFill>
                <a:latin typeface="focobold"/>
              </a:rPr>
              <a:t>Northern </a:t>
            </a:r>
            <a:r>
              <a:rPr lang="en-GB" dirty="0">
                <a:solidFill>
                  <a:schemeClr val="tx1">
                    <a:lumMod val="65000"/>
                    <a:lumOff val="35000"/>
                  </a:schemeClr>
                </a:solidFill>
                <a:latin typeface="focobold"/>
              </a:rPr>
              <a:t>Ireland is recognised by the British Council as having the lowest cost of living in the </a:t>
            </a:r>
            <a:r>
              <a:rPr lang="en-GB" dirty="0" smtClean="0">
                <a:solidFill>
                  <a:schemeClr val="tx1">
                    <a:lumMod val="65000"/>
                    <a:lumOff val="35000"/>
                  </a:schemeClr>
                </a:solidFill>
                <a:latin typeface="focobold"/>
              </a:rPr>
              <a:t>UK. The cost </a:t>
            </a:r>
            <a:r>
              <a:rPr lang="en-GB" dirty="0">
                <a:solidFill>
                  <a:schemeClr val="tx1">
                    <a:lumMod val="65000"/>
                    <a:lumOff val="35000"/>
                  </a:schemeClr>
                </a:solidFill>
                <a:latin typeface="focobold"/>
              </a:rPr>
              <a:t>of living in Belfast will depend largely on your </a:t>
            </a:r>
            <a:r>
              <a:rPr lang="en-GB" dirty="0" smtClean="0">
                <a:solidFill>
                  <a:schemeClr val="tx1">
                    <a:lumMod val="65000"/>
                    <a:lumOff val="35000"/>
                  </a:schemeClr>
                </a:solidFill>
                <a:latin typeface="focobold"/>
              </a:rPr>
              <a:t>lifestyle. The </a:t>
            </a:r>
            <a:r>
              <a:rPr lang="en-GB" dirty="0">
                <a:solidFill>
                  <a:schemeClr val="tx1">
                    <a:lumMod val="65000"/>
                    <a:lumOff val="35000"/>
                  </a:schemeClr>
                </a:solidFill>
                <a:latin typeface="focobold"/>
              </a:rPr>
              <a:t>currency in Belfast is the </a:t>
            </a:r>
            <a:r>
              <a:rPr lang="en-GB" dirty="0" smtClean="0">
                <a:solidFill>
                  <a:schemeClr val="tx1">
                    <a:lumMod val="65000"/>
                    <a:lumOff val="35000"/>
                  </a:schemeClr>
                </a:solidFill>
                <a:latin typeface="focobold"/>
              </a:rPr>
              <a:t>Great </a:t>
            </a:r>
            <a:r>
              <a:rPr lang="en-GB" dirty="0">
                <a:solidFill>
                  <a:schemeClr val="tx1">
                    <a:lumMod val="65000"/>
                    <a:lumOff val="35000"/>
                  </a:schemeClr>
                </a:solidFill>
                <a:latin typeface="focobold"/>
              </a:rPr>
              <a:t>British Pound (sterling) (GBP), with one hundred pence (p) to each pound. </a:t>
            </a:r>
          </a:p>
          <a:p>
            <a:endParaRPr lang="en-GB" dirty="0">
              <a:solidFill>
                <a:schemeClr val="tx1">
                  <a:lumMod val="65000"/>
                  <a:lumOff val="35000"/>
                </a:schemeClr>
              </a:solidFill>
              <a:latin typeface="focobold"/>
            </a:endParaRPr>
          </a:p>
          <a:p>
            <a:r>
              <a:rPr lang="en-GB" dirty="0" smtClean="0">
                <a:solidFill>
                  <a:schemeClr val="tx1">
                    <a:lumMod val="65000"/>
                    <a:lumOff val="35000"/>
                  </a:schemeClr>
                </a:solidFill>
                <a:latin typeface="focobold"/>
              </a:rPr>
              <a:t>The </a:t>
            </a:r>
            <a:r>
              <a:rPr lang="en-GB" dirty="0">
                <a:solidFill>
                  <a:schemeClr val="tx1">
                    <a:lumMod val="65000"/>
                    <a:lumOff val="35000"/>
                  </a:schemeClr>
                </a:solidFill>
                <a:latin typeface="focobold"/>
              </a:rPr>
              <a:t>cost of living in Belfast is significantly lower than in the UK </a:t>
            </a:r>
            <a:r>
              <a:rPr lang="en-GB" dirty="0" smtClean="0">
                <a:solidFill>
                  <a:schemeClr val="tx1">
                    <a:lumMod val="65000"/>
                    <a:lumOff val="35000"/>
                  </a:schemeClr>
                </a:solidFill>
                <a:latin typeface="focobold"/>
              </a:rPr>
              <a:t>capital, London. </a:t>
            </a:r>
            <a:r>
              <a:rPr lang="en-GB" dirty="0">
                <a:solidFill>
                  <a:schemeClr val="tx1">
                    <a:lumMod val="65000"/>
                    <a:lumOff val="35000"/>
                  </a:schemeClr>
                </a:solidFill>
                <a:latin typeface="focobold"/>
              </a:rPr>
              <a:t>As well as much lower rents and property prices, the cost of transport, groceries and entertainment are all </a:t>
            </a:r>
            <a:r>
              <a:rPr lang="en-GB" dirty="0" smtClean="0">
                <a:solidFill>
                  <a:schemeClr val="tx1">
                    <a:lumMod val="65000"/>
                    <a:lumOff val="35000"/>
                  </a:schemeClr>
                </a:solidFill>
                <a:latin typeface="focobold"/>
              </a:rPr>
              <a:t>much lower </a:t>
            </a:r>
            <a:r>
              <a:rPr lang="en-GB" dirty="0">
                <a:solidFill>
                  <a:schemeClr val="tx1">
                    <a:lumMod val="65000"/>
                    <a:lumOff val="35000"/>
                  </a:schemeClr>
                </a:solidFill>
                <a:latin typeface="focobold"/>
              </a:rPr>
              <a:t>in Belfast</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smtClean="0">
                <a:solidFill>
                  <a:schemeClr val="tx1">
                    <a:lumMod val="65000"/>
                    <a:lumOff val="35000"/>
                  </a:schemeClr>
                </a:solidFill>
                <a:latin typeface="focobold"/>
              </a:rPr>
              <a:t>	- Rented </a:t>
            </a:r>
            <a:r>
              <a:rPr lang="en-GB" dirty="0">
                <a:solidFill>
                  <a:schemeClr val="tx1">
                    <a:lumMod val="65000"/>
                    <a:lumOff val="35000"/>
                  </a:schemeClr>
                </a:solidFill>
                <a:latin typeface="focobold"/>
              </a:rPr>
              <a:t>room in shared </a:t>
            </a:r>
            <a:r>
              <a:rPr lang="en-GB" dirty="0" smtClean="0">
                <a:solidFill>
                  <a:schemeClr val="tx1">
                    <a:lumMod val="65000"/>
                    <a:lumOff val="35000"/>
                  </a:schemeClr>
                </a:solidFill>
                <a:latin typeface="focobold"/>
              </a:rPr>
              <a:t>accommodation approx. </a:t>
            </a:r>
            <a:r>
              <a:rPr lang="en-GB" dirty="0">
                <a:solidFill>
                  <a:schemeClr val="tx1">
                    <a:lumMod val="65000"/>
                    <a:lumOff val="35000"/>
                  </a:schemeClr>
                </a:solidFill>
                <a:latin typeface="focobold"/>
              </a:rPr>
              <a:t>£250 per month</a:t>
            </a:r>
          </a:p>
          <a:p>
            <a:r>
              <a:rPr lang="en-GB" dirty="0" smtClean="0">
                <a:solidFill>
                  <a:schemeClr val="tx1">
                    <a:lumMod val="65000"/>
                    <a:lumOff val="35000"/>
                  </a:schemeClr>
                </a:solidFill>
                <a:latin typeface="focobold"/>
              </a:rPr>
              <a:t>	- Rented </a:t>
            </a:r>
            <a:r>
              <a:rPr lang="en-GB" dirty="0">
                <a:solidFill>
                  <a:schemeClr val="tx1">
                    <a:lumMod val="65000"/>
                    <a:lumOff val="35000"/>
                  </a:schemeClr>
                </a:solidFill>
                <a:latin typeface="focobold"/>
              </a:rPr>
              <a:t>2 bedroom apartment </a:t>
            </a:r>
            <a:r>
              <a:rPr lang="en-GB" dirty="0" smtClean="0">
                <a:solidFill>
                  <a:schemeClr val="tx1">
                    <a:lumMod val="65000"/>
                    <a:lumOff val="35000"/>
                  </a:schemeClr>
                </a:solidFill>
                <a:latin typeface="focobold"/>
              </a:rPr>
              <a:t>in Belfast approx. </a:t>
            </a:r>
            <a:r>
              <a:rPr lang="en-GB" dirty="0">
                <a:solidFill>
                  <a:schemeClr val="tx1">
                    <a:lumMod val="65000"/>
                    <a:lumOff val="35000"/>
                  </a:schemeClr>
                </a:solidFill>
                <a:latin typeface="focobold"/>
              </a:rPr>
              <a:t>£550 per month</a:t>
            </a:r>
          </a:p>
          <a:p>
            <a:r>
              <a:rPr lang="en-GB" dirty="0" smtClean="0">
                <a:solidFill>
                  <a:schemeClr val="tx1">
                    <a:lumMod val="65000"/>
                    <a:lumOff val="35000"/>
                  </a:schemeClr>
                </a:solidFill>
                <a:latin typeface="focobold"/>
              </a:rPr>
              <a:t>	- Rented </a:t>
            </a:r>
            <a:r>
              <a:rPr lang="en-GB" dirty="0">
                <a:solidFill>
                  <a:schemeClr val="tx1">
                    <a:lumMod val="65000"/>
                    <a:lumOff val="35000"/>
                  </a:schemeClr>
                </a:solidFill>
                <a:latin typeface="focobold"/>
              </a:rPr>
              <a:t>3 bedroom house </a:t>
            </a:r>
            <a:r>
              <a:rPr lang="en-GB" dirty="0" smtClean="0">
                <a:solidFill>
                  <a:schemeClr val="tx1">
                    <a:lumMod val="65000"/>
                    <a:lumOff val="35000"/>
                  </a:schemeClr>
                </a:solidFill>
                <a:latin typeface="focobold"/>
              </a:rPr>
              <a:t>in Belfast approx. </a:t>
            </a:r>
            <a:r>
              <a:rPr lang="en-GB" dirty="0">
                <a:solidFill>
                  <a:schemeClr val="tx1">
                    <a:lumMod val="65000"/>
                    <a:lumOff val="35000"/>
                  </a:schemeClr>
                </a:solidFill>
                <a:latin typeface="focobold"/>
              </a:rPr>
              <a:t>£</a:t>
            </a:r>
            <a:r>
              <a:rPr lang="en-GB" dirty="0" smtClean="0">
                <a:solidFill>
                  <a:schemeClr val="tx1">
                    <a:lumMod val="65000"/>
                    <a:lumOff val="35000"/>
                  </a:schemeClr>
                </a:solidFill>
                <a:latin typeface="focobold"/>
              </a:rPr>
              <a:t>660 </a:t>
            </a:r>
            <a:r>
              <a:rPr lang="en-GB" dirty="0">
                <a:solidFill>
                  <a:schemeClr val="tx1">
                    <a:lumMod val="65000"/>
                    <a:lumOff val="35000"/>
                  </a:schemeClr>
                </a:solidFill>
                <a:latin typeface="focobold"/>
              </a:rPr>
              <a:t>per month</a:t>
            </a:r>
            <a:endParaRPr lang="en-GB" dirty="0" smtClean="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endParaRPr lang="en-GB" dirty="0" smtClean="0">
              <a:solidFill>
                <a:schemeClr val="tx1">
                  <a:lumMod val="65000"/>
                  <a:lumOff val="35000"/>
                </a:schemeClr>
              </a:solidFill>
              <a:latin typeface="focobold"/>
            </a:endParaRP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7" name="Rectangle 6"/>
          <p:cNvSpPr/>
          <p:nvPr/>
        </p:nvSpPr>
        <p:spPr>
          <a:xfrm>
            <a:off x="843745" y="1011854"/>
            <a:ext cx="4957383" cy="584775"/>
          </a:xfrm>
          <a:prstGeom prst="rect">
            <a:avLst/>
          </a:prstGeom>
        </p:spPr>
        <p:txBody>
          <a:bodyPr wrap="none">
            <a:spAutoFit/>
          </a:bodyPr>
          <a:lstStyle/>
          <a:p>
            <a:r>
              <a:rPr lang="en-GB" sz="3200" b="1" dirty="0">
                <a:solidFill>
                  <a:srgbClr val="009DBB"/>
                </a:solidFill>
                <a:latin typeface="focobold"/>
              </a:rPr>
              <a:t>Living and Working here</a:t>
            </a:r>
          </a:p>
        </p:txBody>
      </p:sp>
    </p:spTree>
    <p:extLst>
      <p:ext uri="{BB962C8B-B14F-4D97-AF65-F5344CB8AC3E}">
        <p14:creationId xmlns:p14="http://schemas.microsoft.com/office/powerpoint/2010/main" val="2904399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7" name="Rectangle 6"/>
          <p:cNvSpPr/>
          <p:nvPr/>
        </p:nvSpPr>
        <p:spPr>
          <a:xfrm>
            <a:off x="843745" y="1011854"/>
            <a:ext cx="4957383" cy="584775"/>
          </a:xfrm>
          <a:prstGeom prst="rect">
            <a:avLst/>
          </a:prstGeom>
        </p:spPr>
        <p:txBody>
          <a:bodyPr wrap="none">
            <a:spAutoFit/>
          </a:bodyPr>
          <a:lstStyle/>
          <a:p>
            <a:r>
              <a:rPr lang="en-GB" sz="3200" b="1" dirty="0">
                <a:solidFill>
                  <a:srgbClr val="009DBB"/>
                </a:solidFill>
                <a:latin typeface="focobold"/>
              </a:rPr>
              <a:t>Living and Working here</a:t>
            </a:r>
          </a:p>
        </p:txBody>
      </p:sp>
      <p:graphicFrame>
        <p:nvGraphicFramePr>
          <p:cNvPr id="5" name="Table 4"/>
          <p:cNvGraphicFramePr>
            <a:graphicFrameLocks noGrp="1"/>
          </p:cNvGraphicFramePr>
          <p:nvPr>
            <p:extLst>
              <p:ext uri="{D42A27DB-BD31-4B8C-83A1-F6EECF244321}">
                <p14:modId xmlns:p14="http://schemas.microsoft.com/office/powerpoint/2010/main" val="4217635286"/>
              </p:ext>
            </p:extLst>
          </p:nvPr>
        </p:nvGraphicFramePr>
        <p:xfrm>
          <a:off x="392911" y="1957139"/>
          <a:ext cx="11598439" cy="4714875"/>
        </p:xfrm>
        <a:graphic>
          <a:graphicData uri="http://schemas.openxmlformats.org/drawingml/2006/table">
            <a:tbl>
              <a:tblPr>
                <a:tableStyleId>{10A1B5D5-9B99-4C35-A422-299274C87663}</a:tableStyleId>
              </a:tblPr>
              <a:tblGrid>
                <a:gridCol w="4207602"/>
                <a:gridCol w="1040884"/>
                <a:gridCol w="1321760"/>
                <a:gridCol w="3987309"/>
                <a:gridCol w="1040884"/>
              </a:tblGrid>
              <a:tr h="301769">
                <a:tc>
                  <a:txBody>
                    <a:bodyPr/>
                    <a:lstStyle/>
                    <a:p>
                      <a:pPr marL="0" algn="ctr" defTabSz="914400" rtl="0" eaLnBrk="1" fontAlgn="b" latinLnBrk="0" hangingPunct="1"/>
                      <a:r>
                        <a:rPr lang="en-GB" sz="2000" b="1" u="none" strike="noStrike" kern="1200" dirty="0">
                          <a:effectLst/>
                          <a:latin typeface="Calibri" panose="020F0502020204030204" pitchFamily="34" charset="0"/>
                        </a:rPr>
                        <a:t>Market</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Average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Drinks</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Average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dirty="0">
                          <a:effectLst/>
                          <a:latin typeface="Calibri" panose="020F0502020204030204" pitchFamily="34" charset="0"/>
                        </a:rPr>
                        <a:t>Apples (1kg)</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£1.56</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Domestic Beer (0.5 litre draught) </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£3.50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dirty="0">
                          <a:effectLst/>
                          <a:latin typeface="Calibri" panose="020F0502020204030204" pitchFamily="34" charset="0"/>
                        </a:rPr>
                        <a:t>Chicken Breasts, (1kg)</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£4.59</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Imported Beer (0.33 litre bottle)</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£3.45</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Eggs (12)</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£1.89</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Wine (700ml, depending on brand) </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£4.00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Lettuce (1 head)</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£0.59</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Cappuccino</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£1.60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Loaf of Fresh Bread</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£0.89</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Coke/Pepsi (500ml bottle)</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£1.20</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l" defTabSz="914400" rtl="0" eaLnBrk="1" fontAlgn="b" latinLnBrk="0" hangingPunct="1"/>
                      <a:r>
                        <a:rPr lang="en-GB" sz="2000" u="none" strike="noStrike" kern="1200">
                          <a:effectLst/>
                          <a:latin typeface="Calibri" panose="020F0502020204030204" pitchFamily="34" charset="0"/>
                        </a:rPr>
                        <a:t>Milk (2 litre)</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£1.00</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Water (500ml bottle) </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£1.00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l" defTabSz="914400" rtl="0" eaLnBrk="1" fontAlgn="b" latinLnBrk="0" hangingPunct="1"/>
                      <a:r>
                        <a:rPr lang="en-GB" sz="2000" u="none" strike="noStrike" kern="1200">
                          <a:effectLst/>
                          <a:latin typeface="Calibri" panose="020F0502020204030204" pitchFamily="34" charset="0"/>
                        </a:rPr>
                        <a:t>Oranges (1kg)</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£1.39</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Transport</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Average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l" defTabSz="914400" rtl="0" eaLnBrk="1" fontAlgn="b" latinLnBrk="0" hangingPunct="1"/>
                      <a:r>
                        <a:rPr lang="en-GB" sz="2000" u="none" strike="noStrike" kern="1200">
                          <a:effectLst/>
                          <a:latin typeface="Calibri" panose="020F0502020204030204" pitchFamily="34" charset="0"/>
                        </a:rPr>
                        <a:t>Potato (1kg)</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£0.98</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One way ticket (in Belfast)</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£1.35</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l" defTabSz="914400" rtl="0" eaLnBrk="1" fontAlgn="b" latinLnBrk="0" hangingPunct="1"/>
                      <a:r>
                        <a:rPr lang="en-GB" sz="2000" u="none" strike="noStrike" kern="1200">
                          <a:effectLst/>
                          <a:latin typeface="Calibri" panose="020F0502020204030204" pitchFamily="34" charset="0"/>
                        </a:rPr>
                        <a:t>Rice (1kg)</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£1.22</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Monthly Pass</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£35.00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l" defTabSz="914400" rtl="0" eaLnBrk="1" fontAlgn="b" latinLnBrk="0" hangingPunct="1"/>
                      <a:r>
                        <a:rPr lang="en-GB" sz="2000" u="none" strike="noStrike" kern="1200">
                          <a:effectLst/>
                          <a:latin typeface="Calibri" panose="020F0502020204030204" pitchFamily="34" charset="0"/>
                        </a:rPr>
                        <a:t>Tomato (1kg)</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£1.55</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Gasoline (1 litre)</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£1.12</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301769">
                <a:tc>
                  <a:txBody>
                    <a:bodyPr/>
                    <a:lstStyle/>
                    <a:p>
                      <a:pPr marL="0" algn="ctr" defTabSz="914400" rtl="0" eaLnBrk="1" fontAlgn="b" latinLnBrk="0" hangingPunct="1"/>
                      <a:r>
                        <a:rPr lang="en-GB" sz="2000" b="1" u="none" strike="noStrike" kern="1200">
                          <a:effectLst/>
                          <a:latin typeface="Calibri" panose="020F0502020204030204" pitchFamily="34" charset="0"/>
                        </a:rPr>
                        <a:t>Restaurants</a:t>
                      </a:r>
                      <a:endParaRPr lang="en-GB" sz="2000" b="1"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Average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Sports And Leisure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ctr" defTabSz="914400" rtl="0" eaLnBrk="1" fontAlgn="b" latinLnBrk="0" hangingPunct="1"/>
                      <a:r>
                        <a:rPr lang="en-GB" sz="2000" b="1" u="none" strike="noStrike" kern="1200" dirty="0">
                          <a:effectLst/>
                          <a:latin typeface="Calibri" panose="020F0502020204030204" pitchFamily="34" charset="0"/>
                        </a:rPr>
                        <a:t>Average</a:t>
                      </a:r>
                      <a:endParaRPr lang="en-GB" sz="2000" b="1"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Meal for 2 with 3 courses</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£35.00</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Fitness Club, Monthly Fee for 1 Adult</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£20.00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Meal for 1 at an inexpensive restaurant</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£9.50</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Tennis Court Rent (1 Hour)</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£6.50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r h="287399">
                <a:tc>
                  <a:txBody>
                    <a:bodyPr/>
                    <a:lstStyle/>
                    <a:p>
                      <a:pPr marL="0" algn="l" defTabSz="914400" rtl="0" eaLnBrk="1" fontAlgn="b" latinLnBrk="0" hangingPunct="1"/>
                      <a:r>
                        <a:rPr lang="en-GB" sz="2000" u="none" strike="noStrike" kern="1200">
                          <a:effectLst/>
                          <a:latin typeface="Calibri" panose="020F0502020204030204" pitchFamily="34" charset="0"/>
                        </a:rPr>
                        <a:t>Meal for 1 at a fast food restaurant</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£5.00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a:effectLst/>
                          <a:latin typeface="Calibri" panose="020F0502020204030204" pitchFamily="34" charset="0"/>
                        </a:rPr>
                        <a:t>Cinema</a:t>
                      </a:r>
                      <a:endParaRPr lang="en-GB" sz="2000" u="none" strike="noStrike" kern="1200">
                        <a:solidFill>
                          <a:schemeClr val="tx1"/>
                        </a:solidFill>
                        <a:effectLst/>
                        <a:latin typeface="Calibri" panose="020F0502020204030204" pitchFamily="34" charset="0"/>
                        <a:ea typeface="+mn-ea"/>
                        <a:cs typeface="+mn-cs"/>
                      </a:endParaRPr>
                    </a:p>
                  </a:txBody>
                  <a:tcPr marL="9525" marR="9525" marT="9525" marB="0" anchor="b"/>
                </a:tc>
                <a:tc>
                  <a:txBody>
                    <a:bodyPr/>
                    <a:lstStyle/>
                    <a:p>
                      <a:pPr marL="0" algn="l" defTabSz="914400" rtl="0" eaLnBrk="1" fontAlgn="b" latinLnBrk="0" hangingPunct="1"/>
                      <a:r>
                        <a:rPr lang="en-GB" sz="2000" u="none" strike="noStrike" kern="1200" dirty="0">
                          <a:effectLst/>
                          <a:latin typeface="Calibri" panose="020F0502020204030204" pitchFamily="34" charset="0"/>
                        </a:rPr>
                        <a:t>£5.00</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b"/>
                </a:tc>
              </a:tr>
            </a:tbl>
          </a:graphicData>
        </a:graphic>
      </p:graphicFrame>
    </p:spTree>
    <p:extLst>
      <p:ext uri="{BB962C8B-B14F-4D97-AF65-F5344CB8AC3E}">
        <p14:creationId xmlns:p14="http://schemas.microsoft.com/office/powerpoint/2010/main" val="1992514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7" name="Rectangle 6"/>
          <p:cNvSpPr/>
          <p:nvPr/>
        </p:nvSpPr>
        <p:spPr>
          <a:xfrm>
            <a:off x="843745" y="1011854"/>
            <a:ext cx="4957383" cy="584775"/>
          </a:xfrm>
          <a:prstGeom prst="rect">
            <a:avLst/>
          </a:prstGeom>
        </p:spPr>
        <p:txBody>
          <a:bodyPr wrap="none">
            <a:spAutoFit/>
          </a:bodyPr>
          <a:lstStyle/>
          <a:p>
            <a:r>
              <a:rPr lang="en-GB" sz="3200" b="1" dirty="0">
                <a:solidFill>
                  <a:srgbClr val="009DBB"/>
                </a:solidFill>
                <a:latin typeface="focobold"/>
              </a:rPr>
              <a:t>Living and Working here</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2111041"/>
            <a:ext cx="12681124" cy="4506328"/>
          </a:xfrm>
          <a:prstGeom prst="rect">
            <a:avLst/>
          </a:prstGeom>
        </p:spPr>
      </p:pic>
    </p:spTree>
    <p:extLst>
      <p:ext uri="{BB962C8B-B14F-4D97-AF65-F5344CB8AC3E}">
        <p14:creationId xmlns:p14="http://schemas.microsoft.com/office/powerpoint/2010/main" val="4190082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006" y="1802615"/>
            <a:ext cx="10918209" cy="4801314"/>
          </a:xfrm>
          <a:prstGeom prst="rect">
            <a:avLst/>
          </a:prstGeom>
        </p:spPr>
        <p:txBody>
          <a:bodyPr wrap="square">
            <a:spAutoFit/>
          </a:bodyPr>
          <a:lstStyle/>
          <a:p>
            <a:r>
              <a:rPr lang="en-GB" b="1" dirty="0" smtClean="0">
                <a:solidFill>
                  <a:schemeClr val="accent1"/>
                </a:solidFill>
                <a:latin typeface="focobold"/>
              </a:rPr>
              <a:t>The Environment </a:t>
            </a:r>
            <a:endParaRPr lang="en-GB" b="1" dirty="0">
              <a:solidFill>
                <a:schemeClr val="accent1"/>
              </a:solidFill>
              <a:latin typeface="focobold"/>
            </a:endParaRPr>
          </a:p>
          <a:p>
            <a:r>
              <a:rPr lang="en-GB" dirty="0">
                <a:solidFill>
                  <a:schemeClr val="tx1">
                    <a:lumMod val="65000"/>
                    <a:lumOff val="35000"/>
                  </a:schemeClr>
                </a:solidFill>
                <a:latin typeface="focobold"/>
              </a:rPr>
              <a:t>In Belfast there are over 2,000 acres of parkland and nature reserves which include two city parks, nine district parks, 77 playgrounds, 36 local parks, five country parks and Belfast Zoo. A lot of the parks are home to buildings of huge cultural heritage such as Belfast Castle, Malone House and the Palm House, in Botanic Gardens</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b="1" dirty="0">
                <a:solidFill>
                  <a:schemeClr val="accent1"/>
                </a:solidFill>
                <a:latin typeface="focobold"/>
              </a:rPr>
              <a:t>Weather </a:t>
            </a:r>
          </a:p>
          <a:p>
            <a:r>
              <a:rPr lang="en-GB" dirty="0">
                <a:solidFill>
                  <a:schemeClr val="tx1">
                    <a:lumMod val="65000"/>
                    <a:lumOff val="35000"/>
                  </a:schemeClr>
                </a:solidFill>
                <a:latin typeface="focobold"/>
              </a:rPr>
              <a:t>Perched on the Atlantic coast of Europe, our air tends to be cleaner, our waters purer and our fields greener than elsewhere. Northern Ireland is lucky in being able to experience all the seasons. The mild and moist climate along with the coastal position of Northern Ireland means our winters are milder and summers are cooler than areas further east and south of Europe. </a:t>
            </a:r>
          </a:p>
          <a:p>
            <a:endParaRPr lang="en-GB" dirty="0">
              <a:solidFill>
                <a:schemeClr val="tx1">
                  <a:lumMod val="65000"/>
                  <a:lumOff val="35000"/>
                </a:schemeClr>
              </a:solidFill>
              <a:latin typeface="focobold"/>
            </a:endParaRPr>
          </a:p>
          <a:p>
            <a:r>
              <a:rPr lang="en-GB" b="1" dirty="0">
                <a:solidFill>
                  <a:schemeClr val="accent1"/>
                </a:solidFill>
                <a:latin typeface="focobold"/>
              </a:rPr>
              <a:t>Safety </a:t>
            </a:r>
          </a:p>
          <a:p>
            <a:r>
              <a:rPr lang="en-GB" dirty="0">
                <a:solidFill>
                  <a:schemeClr val="tx1">
                    <a:lumMod val="65000"/>
                    <a:lumOff val="35000"/>
                  </a:schemeClr>
                </a:solidFill>
                <a:latin typeface="focobold"/>
              </a:rPr>
              <a:t>Crime in Northern Ireland remains low in comparison to other UK cities. Between 2003-04 and 2008-09, the crime rate in Belfast fell by around 15%. The increasing numbers of visitors coming to this vibrant city often comment on the absence of any evidence of unrest and on the warm and sincere welcome for which Belfast and Northern Ireland have always been renowned. </a:t>
            </a: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7" name="Rectangle 6"/>
          <p:cNvSpPr/>
          <p:nvPr/>
        </p:nvSpPr>
        <p:spPr>
          <a:xfrm>
            <a:off x="843745" y="1011854"/>
            <a:ext cx="4957383" cy="584775"/>
          </a:xfrm>
          <a:prstGeom prst="rect">
            <a:avLst/>
          </a:prstGeom>
        </p:spPr>
        <p:txBody>
          <a:bodyPr wrap="none">
            <a:spAutoFit/>
          </a:bodyPr>
          <a:lstStyle/>
          <a:p>
            <a:r>
              <a:rPr lang="en-GB" sz="3200" b="1" dirty="0">
                <a:solidFill>
                  <a:srgbClr val="009DBB"/>
                </a:solidFill>
                <a:latin typeface="focobold"/>
              </a:rPr>
              <a:t>Living and Working here</a:t>
            </a:r>
          </a:p>
        </p:txBody>
      </p:sp>
    </p:spTree>
    <p:extLst>
      <p:ext uri="{BB962C8B-B14F-4D97-AF65-F5344CB8AC3E}">
        <p14:creationId xmlns:p14="http://schemas.microsoft.com/office/powerpoint/2010/main" val="851393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006" y="1802615"/>
            <a:ext cx="10918209" cy="4524315"/>
          </a:xfrm>
          <a:prstGeom prst="rect">
            <a:avLst/>
          </a:prstGeom>
        </p:spPr>
        <p:txBody>
          <a:bodyPr wrap="square">
            <a:spAutoFit/>
          </a:bodyPr>
          <a:lstStyle/>
          <a:p>
            <a:r>
              <a:rPr lang="en-GB" b="1" dirty="0" smtClean="0">
                <a:solidFill>
                  <a:schemeClr val="accent1"/>
                </a:solidFill>
                <a:latin typeface="focobold"/>
              </a:rPr>
              <a:t>What to see and do</a:t>
            </a:r>
          </a:p>
          <a:p>
            <a:r>
              <a:rPr lang="en-GB" dirty="0" smtClean="0">
                <a:solidFill>
                  <a:schemeClr val="tx1">
                    <a:lumMod val="65000"/>
                    <a:lumOff val="35000"/>
                  </a:schemeClr>
                </a:solidFill>
                <a:latin typeface="focobold"/>
              </a:rPr>
              <a:t>You </a:t>
            </a:r>
            <a:r>
              <a:rPr lang="en-GB" dirty="0">
                <a:solidFill>
                  <a:schemeClr val="tx1">
                    <a:lumMod val="65000"/>
                    <a:lumOff val="35000"/>
                  </a:schemeClr>
                </a:solidFill>
                <a:latin typeface="focobold"/>
              </a:rPr>
              <a:t>will find dramatic coastlines, castles, mountains, lakes, some of the best golf courses in the world, superb fishing, water sports, walking trails, scenic drives and historical landmarks. Northern Ireland also has many fine restaurants, cinemas, leisure centres and renowned theatres, galleries, arts and entertainment centres, and pubs and clubs.</a:t>
            </a:r>
          </a:p>
          <a:p>
            <a:endParaRPr lang="en-GB" dirty="0">
              <a:solidFill>
                <a:schemeClr val="tx1">
                  <a:lumMod val="65000"/>
                  <a:lumOff val="35000"/>
                </a:schemeClr>
              </a:solidFill>
              <a:latin typeface="focobold"/>
            </a:endParaRPr>
          </a:p>
          <a:p>
            <a:r>
              <a:rPr lang="en-GB" b="1" dirty="0" smtClean="0">
                <a:solidFill>
                  <a:schemeClr val="accent1"/>
                </a:solidFill>
                <a:latin typeface="focobold"/>
              </a:rPr>
              <a:t>Entertainment</a:t>
            </a:r>
            <a:endParaRPr lang="en-GB" b="1" dirty="0">
              <a:solidFill>
                <a:schemeClr val="accent1"/>
              </a:solidFill>
              <a:latin typeface="focobold"/>
            </a:endParaRPr>
          </a:p>
          <a:p>
            <a:r>
              <a:rPr lang="en-GB" dirty="0" smtClean="0">
                <a:solidFill>
                  <a:schemeClr val="tx1">
                    <a:lumMod val="65000"/>
                    <a:lumOff val="35000"/>
                  </a:schemeClr>
                </a:solidFill>
                <a:latin typeface="focobold"/>
              </a:rPr>
              <a:t>Belfast </a:t>
            </a:r>
            <a:r>
              <a:rPr lang="en-GB" dirty="0">
                <a:solidFill>
                  <a:schemeClr val="tx1">
                    <a:lumMod val="65000"/>
                    <a:lumOff val="35000"/>
                  </a:schemeClr>
                </a:solidFill>
                <a:latin typeface="focobold"/>
              </a:rPr>
              <a:t>boasts an array of entertainment venues including the Odyssey Arena, the Waterfront Hall and the Grand Opera House. Together they play host to international music artists, stand-up comedy, theatrical performances and musical </a:t>
            </a:r>
            <a:r>
              <a:rPr lang="en-GB" dirty="0" err="1">
                <a:solidFill>
                  <a:schemeClr val="tx1">
                    <a:lumMod val="65000"/>
                    <a:lumOff val="35000"/>
                  </a:schemeClr>
                </a:solidFill>
                <a:latin typeface="focobold"/>
              </a:rPr>
              <a:t>stylings</a:t>
            </a:r>
            <a:r>
              <a:rPr lang="en-GB" dirty="0">
                <a:solidFill>
                  <a:schemeClr val="tx1">
                    <a:lumMod val="65000"/>
                    <a:lumOff val="35000"/>
                  </a:schemeClr>
                </a:solidFill>
                <a:latin typeface="focobold"/>
              </a:rPr>
              <a:t>. Recent international artists who have played </a:t>
            </a:r>
            <a:r>
              <a:rPr lang="en-GB" dirty="0" smtClean="0">
                <a:solidFill>
                  <a:schemeClr val="tx1">
                    <a:lumMod val="65000"/>
                    <a:lumOff val="35000"/>
                  </a:schemeClr>
                </a:solidFill>
                <a:latin typeface="focobold"/>
              </a:rPr>
              <a:t>in Belfast </a:t>
            </a:r>
            <a:r>
              <a:rPr lang="en-GB" dirty="0">
                <a:solidFill>
                  <a:schemeClr val="tx1">
                    <a:lumMod val="65000"/>
                    <a:lumOff val="35000"/>
                  </a:schemeClr>
                </a:solidFill>
                <a:latin typeface="focobold"/>
              </a:rPr>
              <a:t>include U2, </a:t>
            </a:r>
            <a:r>
              <a:rPr lang="en-GB" dirty="0" smtClean="0">
                <a:solidFill>
                  <a:schemeClr val="tx1">
                    <a:lumMod val="65000"/>
                    <a:lumOff val="35000"/>
                  </a:schemeClr>
                </a:solidFill>
                <a:latin typeface="focobold"/>
              </a:rPr>
              <a:t>Beyoncé, </a:t>
            </a:r>
            <a:r>
              <a:rPr lang="en-GB" dirty="0">
                <a:solidFill>
                  <a:schemeClr val="tx1">
                    <a:lumMod val="65000"/>
                    <a:lumOff val="35000"/>
                  </a:schemeClr>
                </a:solidFill>
                <a:latin typeface="focobold"/>
              </a:rPr>
              <a:t>Lady Gaga </a:t>
            </a:r>
            <a:r>
              <a:rPr lang="en-GB" dirty="0" smtClean="0">
                <a:solidFill>
                  <a:schemeClr val="tx1">
                    <a:lumMod val="65000"/>
                    <a:lumOff val="35000"/>
                  </a:schemeClr>
                </a:solidFill>
                <a:latin typeface="focobold"/>
              </a:rPr>
              <a:t>and Katy Perry.</a:t>
            </a:r>
          </a:p>
          <a:p>
            <a:endParaRPr lang="en-GB" dirty="0">
              <a:solidFill>
                <a:schemeClr val="tx1">
                  <a:lumMod val="65000"/>
                  <a:lumOff val="35000"/>
                </a:schemeClr>
              </a:solidFill>
              <a:latin typeface="focobold"/>
            </a:endParaRPr>
          </a:p>
          <a:p>
            <a:r>
              <a:rPr lang="en-GB" b="1" dirty="0">
                <a:solidFill>
                  <a:schemeClr val="accent1"/>
                </a:solidFill>
                <a:latin typeface="focobold"/>
              </a:rPr>
              <a:t>Sport and Leisure </a:t>
            </a:r>
          </a:p>
          <a:p>
            <a:r>
              <a:rPr lang="en-GB" dirty="0">
                <a:solidFill>
                  <a:schemeClr val="tx1">
                    <a:lumMod val="65000"/>
                    <a:lumOff val="35000"/>
                  </a:schemeClr>
                </a:solidFill>
                <a:latin typeface="focobold"/>
              </a:rPr>
              <a:t>Belfast is a sports fan’s ideal city with opportunities to attend football matches at Windsor Park, Gaelic games at Casement Park and rugby matches at </a:t>
            </a:r>
            <a:r>
              <a:rPr lang="en-GB" dirty="0" err="1">
                <a:solidFill>
                  <a:schemeClr val="tx1">
                    <a:lumMod val="65000"/>
                    <a:lumOff val="35000"/>
                  </a:schemeClr>
                </a:solidFill>
                <a:latin typeface="focobold"/>
              </a:rPr>
              <a:t>Ravenhill</a:t>
            </a:r>
            <a:r>
              <a:rPr lang="en-GB" dirty="0">
                <a:solidFill>
                  <a:schemeClr val="tx1">
                    <a:lumMod val="65000"/>
                    <a:lumOff val="35000"/>
                  </a:schemeClr>
                </a:solidFill>
                <a:latin typeface="focobold"/>
              </a:rPr>
              <a:t>. You can also check out Belfast’s </a:t>
            </a:r>
            <a:r>
              <a:rPr lang="en-GB" dirty="0" smtClean="0">
                <a:solidFill>
                  <a:schemeClr val="tx1">
                    <a:lumMod val="65000"/>
                    <a:lumOff val="35000"/>
                  </a:schemeClr>
                </a:solidFill>
                <a:latin typeface="focobold"/>
              </a:rPr>
              <a:t>biggest sporting </a:t>
            </a:r>
            <a:r>
              <a:rPr lang="en-GB" dirty="0">
                <a:solidFill>
                  <a:schemeClr val="tx1">
                    <a:lumMod val="65000"/>
                    <a:lumOff val="35000"/>
                  </a:schemeClr>
                </a:solidFill>
                <a:latin typeface="focobold"/>
              </a:rPr>
              <a:t>sensation at the Odyssey Arena and cheer on the Belfast Giants ice hockey team. </a:t>
            </a: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7" name="Rectangle 6"/>
          <p:cNvSpPr/>
          <p:nvPr/>
        </p:nvSpPr>
        <p:spPr>
          <a:xfrm>
            <a:off x="843745" y="1011854"/>
            <a:ext cx="4957383" cy="584775"/>
          </a:xfrm>
          <a:prstGeom prst="rect">
            <a:avLst/>
          </a:prstGeom>
        </p:spPr>
        <p:txBody>
          <a:bodyPr wrap="none">
            <a:spAutoFit/>
          </a:bodyPr>
          <a:lstStyle/>
          <a:p>
            <a:r>
              <a:rPr lang="en-GB" sz="3200" b="1" dirty="0">
                <a:solidFill>
                  <a:srgbClr val="009DBB"/>
                </a:solidFill>
                <a:latin typeface="focobold"/>
              </a:rPr>
              <a:t>Living and Working here</a:t>
            </a:r>
          </a:p>
        </p:txBody>
      </p:sp>
    </p:spTree>
    <p:extLst>
      <p:ext uri="{BB962C8B-B14F-4D97-AF65-F5344CB8AC3E}">
        <p14:creationId xmlns:p14="http://schemas.microsoft.com/office/powerpoint/2010/main" val="3575295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660"/>
            <a:ext cx="12337576" cy="8225051"/>
          </a:xfrm>
          <a:prstGeom prst="rect">
            <a:avLst/>
          </a:prstGeom>
        </p:spPr>
      </p:pic>
    </p:spTree>
    <p:extLst>
      <p:ext uri="{BB962C8B-B14F-4D97-AF65-F5344CB8AC3E}">
        <p14:creationId xmlns:p14="http://schemas.microsoft.com/office/powerpoint/2010/main" val="3101258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6148" name="Picture 4" descr="http://hdwallpapers-download.com/wp-content/uploads/2014/07/Best-Rory-McIlroy-Wallpaper-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13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11266" name="Picture 2" descr="http://www.dublingaagamesdevelopment.ie/wp-content/uploads/5529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14" y="-1117600"/>
            <a:ext cx="13613514" cy="998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67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3074" name="Picture 2" descr="http://beyonce-legion.com/news/wp-content/uploads/2013/05/3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211"/>
          <a:stretch/>
        </p:blipFill>
        <p:spPr bwMode="auto">
          <a:xfrm>
            <a:off x="0" y="0"/>
            <a:ext cx="12192000" cy="742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342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639" y="1101186"/>
            <a:ext cx="9720072" cy="936281"/>
          </a:xfrm>
        </p:spPr>
        <p:txBody>
          <a:bodyPr/>
          <a:lstStyle/>
          <a:p>
            <a:r>
              <a:rPr lang="en-GB" sz="4800" dirty="0">
                <a:solidFill>
                  <a:srgbClr val="009DBB"/>
                </a:solidFill>
                <a:latin typeface="focobold"/>
                <a:ea typeface="+mn-ea"/>
                <a:cs typeface="+mn-cs"/>
              </a:rPr>
              <a:t>Overview</a:t>
            </a:r>
            <a:endParaRPr lang="en-GB" sz="1800" dirty="0">
              <a:solidFill>
                <a:srgbClr val="009DBB"/>
              </a:solidFill>
              <a:latin typeface="focobold"/>
              <a:ea typeface="+mn-ea"/>
              <a:cs typeface="+mn-cs"/>
            </a:endParaRPr>
          </a:p>
        </p:txBody>
      </p:sp>
      <p:sp>
        <p:nvSpPr>
          <p:cNvPr id="3" name="Content Placeholder 2"/>
          <p:cNvSpPr>
            <a:spLocks noGrp="1"/>
          </p:cNvSpPr>
          <p:nvPr>
            <p:ph idx="1"/>
          </p:nvPr>
        </p:nvSpPr>
        <p:spPr>
          <a:xfrm>
            <a:off x="982639" y="2745584"/>
            <a:ext cx="9720073" cy="2677886"/>
          </a:xfrm>
        </p:spPr>
        <p:txBody>
          <a:bodyPr>
            <a:normAutofit fontScale="92500" lnSpcReduction="20000"/>
          </a:bodyPr>
          <a:lstStyle/>
          <a:p>
            <a:pPr marL="0" indent="-457200">
              <a:buFont typeface="+mj-lt"/>
              <a:buAutoNum type="arabicPeriod"/>
            </a:pPr>
            <a:r>
              <a:rPr lang="en-GB" sz="2800" dirty="0" smtClean="0">
                <a:solidFill>
                  <a:schemeClr val="tx1">
                    <a:lumMod val="65000"/>
                    <a:lumOff val="35000"/>
                  </a:schemeClr>
                </a:solidFill>
                <a:latin typeface="focobold"/>
              </a:rPr>
              <a:t>About Northern </a:t>
            </a:r>
            <a:r>
              <a:rPr lang="en-GB" sz="2800" dirty="0">
                <a:solidFill>
                  <a:schemeClr val="tx1">
                    <a:lumMod val="65000"/>
                    <a:lumOff val="35000"/>
                  </a:schemeClr>
                </a:solidFill>
                <a:latin typeface="focobold"/>
              </a:rPr>
              <a:t>Ireland</a:t>
            </a:r>
          </a:p>
          <a:p>
            <a:pPr marL="0" indent="-457200">
              <a:buFont typeface="+mj-lt"/>
              <a:buAutoNum type="arabicPeriod"/>
            </a:pPr>
            <a:r>
              <a:rPr lang="en-GB" sz="2800" dirty="0" smtClean="0">
                <a:solidFill>
                  <a:schemeClr val="tx1">
                    <a:lumMod val="65000"/>
                    <a:lumOff val="35000"/>
                  </a:schemeClr>
                </a:solidFill>
                <a:latin typeface="focobold"/>
              </a:rPr>
              <a:t>Living </a:t>
            </a:r>
            <a:r>
              <a:rPr lang="en-GB" sz="2800" dirty="0">
                <a:solidFill>
                  <a:schemeClr val="tx1">
                    <a:lumMod val="65000"/>
                    <a:lumOff val="35000"/>
                  </a:schemeClr>
                </a:solidFill>
                <a:latin typeface="focobold"/>
              </a:rPr>
              <a:t>and </a:t>
            </a:r>
            <a:r>
              <a:rPr lang="en-GB" sz="2800" dirty="0" smtClean="0">
                <a:solidFill>
                  <a:schemeClr val="tx1">
                    <a:lumMod val="65000"/>
                    <a:lumOff val="35000"/>
                  </a:schemeClr>
                </a:solidFill>
                <a:latin typeface="focobold"/>
              </a:rPr>
              <a:t>Working here</a:t>
            </a:r>
          </a:p>
          <a:p>
            <a:pPr marL="0" indent="-457200">
              <a:buFont typeface="+mj-lt"/>
              <a:buAutoNum type="arabicPeriod"/>
            </a:pPr>
            <a:r>
              <a:rPr lang="en-GB" sz="2800" dirty="0">
                <a:solidFill>
                  <a:schemeClr val="tx1">
                    <a:lumMod val="65000"/>
                    <a:lumOff val="35000"/>
                  </a:schemeClr>
                </a:solidFill>
                <a:latin typeface="focobold"/>
              </a:rPr>
              <a:t>Careers in IT</a:t>
            </a:r>
          </a:p>
          <a:p>
            <a:pPr marL="0" indent="-457200">
              <a:buFont typeface="+mj-lt"/>
              <a:buAutoNum type="arabicPeriod"/>
            </a:pPr>
            <a:r>
              <a:rPr lang="en-GB" sz="2800" dirty="0" smtClean="0">
                <a:solidFill>
                  <a:schemeClr val="tx1">
                    <a:lumMod val="65000"/>
                    <a:lumOff val="35000"/>
                  </a:schemeClr>
                </a:solidFill>
                <a:latin typeface="focobold"/>
              </a:rPr>
              <a:t>Current Opportunities</a:t>
            </a:r>
          </a:p>
          <a:p>
            <a:pPr marL="0" indent="-457200">
              <a:buFont typeface="+mj-lt"/>
              <a:buAutoNum type="arabicPeriod"/>
            </a:pPr>
            <a:r>
              <a:rPr lang="en-GB" sz="2800" dirty="0" smtClean="0">
                <a:solidFill>
                  <a:schemeClr val="tx1">
                    <a:lumMod val="65000"/>
                    <a:lumOff val="35000"/>
                  </a:schemeClr>
                </a:solidFill>
                <a:latin typeface="focobold"/>
              </a:rPr>
              <a:t>Getting here</a:t>
            </a:r>
            <a:endParaRPr lang="en-GB" sz="2800" dirty="0">
              <a:solidFill>
                <a:schemeClr val="tx1">
                  <a:lumMod val="65000"/>
                  <a:lumOff val="35000"/>
                </a:schemeClr>
              </a:solidFill>
              <a:latin typeface="focobold"/>
            </a:endParaRPr>
          </a:p>
          <a:p>
            <a:pPr marL="0" indent="-457200">
              <a:buFont typeface="+mj-lt"/>
              <a:buAutoNum type="arabicPeriod"/>
            </a:pPr>
            <a:r>
              <a:rPr lang="en-GB" sz="2800" dirty="0">
                <a:solidFill>
                  <a:schemeClr val="tx1">
                    <a:lumMod val="65000"/>
                    <a:lumOff val="35000"/>
                  </a:schemeClr>
                </a:solidFill>
                <a:latin typeface="focobold"/>
              </a:rPr>
              <a:t>Register your interest</a:t>
            </a:r>
          </a:p>
          <a:p>
            <a:endParaRPr lang="en-GB" dirty="0"/>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8051966" y="5423470"/>
            <a:ext cx="4140034" cy="1236202"/>
          </a:xfrm>
          <a:prstGeom prst="rect">
            <a:avLst/>
          </a:prstGeom>
        </p:spPr>
      </p:pic>
      <p:sp>
        <p:nvSpPr>
          <p:cNvPr id="6" name="Rectangle 5"/>
          <p:cNvSpPr/>
          <p:nvPr/>
        </p:nvSpPr>
        <p:spPr>
          <a:xfrm>
            <a:off x="586854" y="491319"/>
            <a:ext cx="395785" cy="14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9183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4098" name="Picture 2" descr="http://cdn.thedailybeast.com/content/dailybeast/articles/2011/09/27/rihanna-s-racy-music-video-we-found-love-kicked-out-by-farmer/jcr:content/image.img.2000.jpg/1317274987898.cached.jpg"/>
          <p:cNvPicPr>
            <a:picLocks noChangeAspect="1" noChangeArrowheads="1"/>
          </p:cNvPicPr>
          <p:nvPr/>
        </p:nvPicPr>
        <p:blipFill rotWithShape="1">
          <a:blip r:embed="rId3">
            <a:extLst>
              <a:ext uri="{28A0092B-C50C-407E-A947-70E740481C1C}">
                <a14:useLocalDpi xmlns:a14="http://schemas.microsoft.com/office/drawing/2010/main" val="0"/>
              </a:ext>
            </a:extLst>
          </a:blip>
          <a:srcRect t="15223"/>
          <a:stretch/>
        </p:blipFill>
        <p:spPr bwMode="auto">
          <a:xfrm>
            <a:off x="0" y="-26321"/>
            <a:ext cx="12192000" cy="689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2308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fishandfeathers.nl/wp-content/uploads/20120219_17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3076609" cy="762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019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10242" name="Picture 2" descr="http://www.mymusicvisions.com/Traditional%20Brew-%20The%20Bull%20Run%20Restaurant-%20Tapr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791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16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belfastschoolofperformingarts.co.uk/communities/5/004/012/843/565/images/46141527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1" y="-812800"/>
            <a:ext cx="12674548" cy="843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565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7095" b="12682"/>
          <a:stretch/>
        </p:blipFill>
        <p:spPr>
          <a:xfrm>
            <a:off x="0" y="0"/>
            <a:ext cx="12577011" cy="7074569"/>
          </a:xfrm>
          <a:prstGeom prst="rect">
            <a:avLst/>
          </a:prstGeom>
        </p:spPr>
      </p:pic>
    </p:spTree>
    <p:extLst>
      <p:ext uri="{BB962C8B-B14F-4D97-AF65-F5344CB8AC3E}">
        <p14:creationId xmlns:p14="http://schemas.microsoft.com/office/powerpoint/2010/main" val="3489369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94006" y="1802615"/>
            <a:ext cx="10918209" cy="4247317"/>
          </a:xfrm>
          <a:prstGeom prst="rect">
            <a:avLst/>
          </a:prstGeom>
        </p:spPr>
        <p:txBody>
          <a:bodyPr wrap="square">
            <a:spAutoFit/>
          </a:bodyPr>
          <a:lstStyle/>
          <a:p>
            <a:r>
              <a:rPr lang="en-GB" b="1" dirty="0" smtClean="0">
                <a:solidFill>
                  <a:schemeClr val="accent1"/>
                </a:solidFill>
                <a:latin typeface="focobold"/>
              </a:rPr>
              <a:t>Education</a:t>
            </a:r>
            <a:endParaRPr lang="en-GB" b="1" dirty="0">
              <a:solidFill>
                <a:schemeClr val="accent1"/>
              </a:solidFill>
              <a:latin typeface="focobold"/>
            </a:endParaRPr>
          </a:p>
          <a:p>
            <a:r>
              <a:rPr lang="en-GB" dirty="0">
                <a:solidFill>
                  <a:schemeClr val="tx1">
                    <a:lumMod val="65000"/>
                    <a:lumOff val="35000"/>
                  </a:schemeClr>
                </a:solidFill>
                <a:latin typeface="focobold"/>
              </a:rPr>
              <a:t>If you're considering adding to your own qualifications or thinking about raising a </a:t>
            </a:r>
            <a:r>
              <a:rPr lang="en-GB" dirty="0" smtClean="0">
                <a:solidFill>
                  <a:schemeClr val="tx1">
                    <a:lumMod val="65000"/>
                    <a:lumOff val="35000"/>
                  </a:schemeClr>
                </a:solidFill>
                <a:latin typeface="focobold"/>
              </a:rPr>
              <a:t>family, </a:t>
            </a:r>
            <a:r>
              <a:rPr lang="en-GB" dirty="0">
                <a:solidFill>
                  <a:schemeClr val="tx1">
                    <a:lumMod val="65000"/>
                    <a:lumOff val="35000"/>
                  </a:schemeClr>
                </a:solidFill>
                <a:latin typeface="focobold"/>
              </a:rPr>
              <a:t>Belfast is the ideal city. With over 600 </a:t>
            </a:r>
            <a:r>
              <a:rPr lang="en-GB" dirty="0" smtClean="0">
                <a:solidFill>
                  <a:schemeClr val="tx1">
                    <a:lumMod val="65000"/>
                    <a:lumOff val="35000"/>
                  </a:schemeClr>
                </a:solidFill>
                <a:latin typeface="focobold"/>
              </a:rPr>
              <a:t>primary </a:t>
            </a:r>
            <a:r>
              <a:rPr lang="en-GB" dirty="0">
                <a:solidFill>
                  <a:schemeClr val="tx1">
                    <a:lumMod val="65000"/>
                    <a:lumOff val="35000"/>
                  </a:schemeClr>
                </a:solidFill>
                <a:latin typeface="focobold"/>
              </a:rPr>
              <a:t>schools, 220 post primary schools Northern Ireland boasts the best academic performance in the UK and over </a:t>
            </a:r>
            <a:r>
              <a:rPr lang="en-GB" dirty="0" smtClean="0">
                <a:solidFill>
                  <a:schemeClr val="tx1">
                    <a:lumMod val="65000"/>
                    <a:lumOff val="35000"/>
                  </a:schemeClr>
                </a:solidFill>
                <a:latin typeface="focobold"/>
              </a:rPr>
              <a:t>60% </a:t>
            </a:r>
            <a:r>
              <a:rPr lang="en-GB" dirty="0">
                <a:solidFill>
                  <a:schemeClr val="tx1">
                    <a:lumMod val="65000"/>
                    <a:lumOff val="35000"/>
                  </a:schemeClr>
                </a:solidFill>
                <a:latin typeface="focobold"/>
              </a:rPr>
              <a:t>of school leavers go on to University or College</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smtClean="0">
                <a:solidFill>
                  <a:schemeClr val="tx1">
                    <a:lumMod val="65000"/>
                    <a:lumOff val="35000"/>
                  </a:schemeClr>
                </a:solidFill>
                <a:latin typeface="focobold"/>
              </a:rPr>
              <a:t>According to a recent major survey, Northern Ireland is the best performing education system for primary maths in Europe, and the 6</a:t>
            </a:r>
            <a:r>
              <a:rPr lang="en-GB" baseline="30000" dirty="0" smtClean="0">
                <a:solidFill>
                  <a:schemeClr val="tx1">
                    <a:lumMod val="65000"/>
                    <a:lumOff val="35000"/>
                  </a:schemeClr>
                </a:solidFill>
                <a:latin typeface="focobold"/>
              </a:rPr>
              <a:t>th</a:t>
            </a:r>
            <a:r>
              <a:rPr lang="en-GB" dirty="0" smtClean="0">
                <a:solidFill>
                  <a:schemeClr val="tx1">
                    <a:lumMod val="65000"/>
                    <a:lumOff val="35000"/>
                  </a:schemeClr>
                </a:solidFill>
                <a:latin typeface="focobold"/>
              </a:rPr>
              <a:t> best in the world. For primary reading it is the second best in Europe.</a:t>
            </a:r>
          </a:p>
          <a:p>
            <a:endParaRPr lang="en-GB" dirty="0" smtClean="0">
              <a:solidFill>
                <a:schemeClr val="tx1">
                  <a:lumMod val="65000"/>
                  <a:lumOff val="35000"/>
                </a:schemeClr>
              </a:solidFill>
              <a:latin typeface="focobold"/>
            </a:endParaRPr>
          </a:p>
          <a:p>
            <a:r>
              <a:rPr lang="en-GB" dirty="0" smtClean="0">
                <a:solidFill>
                  <a:schemeClr val="tx1">
                    <a:lumMod val="65000"/>
                    <a:lumOff val="35000"/>
                  </a:schemeClr>
                </a:solidFill>
                <a:latin typeface="focobold"/>
              </a:rPr>
              <a:t>Two </a:t>
            </a:r>
            <a:r>
              <a:rPr lang="en-GB" dirty="0">
                <a:solidFill>
                  <a:schemeClr val="tx1">
                    <a:lumMod val="65000"/>
                    <a:lumOff val="35000"/>
                  </a:schemeClr>
                </a:solidFill>
                <a:latin typeface="focobold"/>
              </a:rPr>
              <a:t>world class universities - University of Ulster and </a:t>
            </a:r>
            <a:r>
              <a:rPr lang="en-GB" dirty="0" smtClean="0">
                <a:solidFill>
                  <a:schemeClr val="tx1">
                    <a:lumMod val="65000"/>
                    <a:lumOff val="35000"/>
                  </a:schemeClr>
                </a:solidFill>
                <a:latin typeface="focobold"/>
              </a:rPr>
              <a:t>Queen’s </a:t>
            </a:r>
            <a:r>
              <a:rPr lang="en-GB" dirty="0">
                <a:solidFill>
                  <a:schemeClr val="tx1">
                    <a:lumMod val="65000"/>
                    <a:lumOff val="35000"/>
                  </a:schemeClr>
                </a:solidFill>
                <a:latin typeface="focobold"/>
              </a:rPr>
              <a:t>University Belfast - and an extensive network of Further Education Colleges, provide vocational and academic training for those seeking to extend their skills</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Belfast is also highly regarded for its research and development accomplishments in multiple </a:t>
            </a:r>
            <a:r>
              <a:rPr lang="en-GB" dirty="0" smtClean="0">
                <a:solidFill>
                  <a:schemeClr val="tx1">
                    <a:lumMod val="65000"/>
                    <a:lumOff val="35000"/>
                  </a:schemeClr>
                </a:solidFill>
                <a:latin typeface="focobold"/>
              </a:rPr>
              <a:t>fields. We </a:t>
            </a:r>
            <a:r>
              <a:rPr lang="en-GB" dirty="0">
                <a:solidFill>
                  <a:schemeClr val="tx1">
                    <a:lumMod val="65000"/>
                    <a:lumOff val="35000"/>
                  </a:schemeClr>
                </a:solidFill>
                <a:latin typeface="focobold"/>
              </a:rPr>
              <a:t>continue to lead the field in areas as diverse as pharmaceuticals, astrophysics, software development and aerospace</a:t>
            </a:r>
          </a:p>
        </p:txBody>
      </p:sp>
      <p:pic>
        <p:nvPicPr>
          <p:cNvPr id="8" name="Picture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9" name="Rectangle 8"/>
          <p:cNvSpPr/>
          <p:nvPr/>
        </p:nvSpPr>
        <p:spPr>
          <a:xfrm>
            <a:off x="843745" y="1011854"/>
            <a:ext cx="4957383" cy="584775"/>
          </a:xfrm>
          <a:prstGeom prst="rect">
            <a:avLst/>
          </a:prstGeom>
        </p:spPr>
        <p:txBody>
          <a:bodyPr wrap="none">
            <a:spAutoFit/>
          </a:bodyPr>
          <a:lstStyle/>
          <a:p>
            <a:r>
              <a:rPr lang="en-GB" sz="3200" b="1" dirty="0" smtClean="0">
                <a:solidFill>
                  <a:srgbClr val="009DBB"/>
                </a:solidFill>
                <a:latin typeface="focobold"/>
              </a:rPr>
              <a:t>Living and Working here</a:t>
            </a:r>
            <a:endParaRPr lang="en-GB" sz="3200" b="1" dirty="0">
              <a:solidFill>
                <a:srgbClr val="009DBB"/>
              </a:solidFill>
              <a:latin typeface="focobold"/>
            </a:endParaRPr>
          </a:p>
        </p:txBody>
      </p:sp>
    </p:spTree>
    <p:extLst>
      <p:ext uri="{BB962C8B-B14F-4D97-AF65-F5344CB8AC3E}">
        <p14:creationId xmlns:p14="http://schemas.microsoft.com/office/powerpoint/2010/main" val="96958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94006" y="1802615"/>
            <a:ext cx="10918209" cy="4801314"/>
          </a:xfrm>
          <a:prstGeom prst="rect">
            <a:avLst/>
          </a:prstGeom>
        </p:spPr>
        <p:txBody>
          <a:bodyPr wrap="square">
            <a:spAutoFit/>
          </a:bodyPr>
          <a:lstStyle/>
          <a:p>
            <a:r>
              <a:rPr lang="en-GB" b="1" dirty="0" smtClean="0">
                <a:solidFill>
                  <a:schemeClr val="accent1"/>
                </a:solidFill>
                <a:latin typeface="focobold"/>
              </a:rPr>
              <a:t>Healthcare</a:t>
            </a:r>
          </a:p>
          <a:p>
            <a:r>
              <a:rPr lang="en-GB" dirty="0">
                <a:solidFill>
                  <a:schemeClr val="tx1">
                    <a:lumMod val="65000"/>
                    <a:lumOff val="35000"/>
                  </a:schemeClr>
                </a:solidFill>
                <a:latin typeface="focobold"/>
              </a:rPr>
              <a:t>The NHS provides free healthcare to all EU citizens.</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Healthcare is provided through the National Health Service (NHS). Most NHS care is free, although items such as prescriptions and dental treatment must be paid for. EEA nationals may use NHS facilities in the same way as UK citizens, provided they have the correct E forms</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In order to claim this entitlement you will need to have a European Health Insurance Card. The European Health Insurance Card was introduced in 2006, to facilitate access to healthcare within the EU</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On arrival to Northern Ireland you should register with a local health centre where you will be assigned to a doctor. Your doctor can treat most illnesses but may refer you to a hospital if you require tests or your condition is more serious</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NHS hospitals provide free healthcare. If you are involved in an accident or suddenly take ill, you may need to go to Accident and Emergency (A&amp;E). The number to call for an ambulance is 999 they will take you to the A&amp;E at the nearest hospital</a:t>
            </a:r>
            <a:r>
              <a:rPr lang="en-GB" dirty="0" smtClean="0">
                <a:solidFill>
                  <a:schemeClr val="tx1">
                    <a:lumMod val="65000"/>
                    <a:lumOff val="35000"/>
                  </a:schemeClr>
                </a:solidFill>
                <a:latin typeface="focobold"/>
              </a:rPr>
              <a:t>.</a:t>
            </a:r>
            <a:endParaRPr lang="en-GB" dirty="0">
              <a:solidFill>
                <a:schemeClr val="tx1">
                  <a:lumMod val="65000"/>
                  <a:lumOff val="35000"/>
                </a:schemeClr>
              </a:solidFill>
              <a:latin typeface="focobold"/>
            </a:endParaRPr>
          </a:p>
        </p:txBody>
      </p:sp>
      <p:pic>
        <p:nvPicPr>
          <p:cNvPr id="8" name="Picture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9" name="Rectangle 8"/>
          <p:cNvSpPr/>
          <p:nvPr/>
        </p:nvSpPr>
        <p:spPr>
          <a:xfrm>
            <a:off x="843745" y="1011854"/>
            <a:ext cx="4957383" cy="584775"/>
          </a:xfrm>
          <a:prstGeom prst="rect">
            <a:avLst/>
          </a:prstGeom>
        </p:spPr>
        <p:txBody>
          <a:bodyPr wrap="none">
            <a:spAutoFit/>
          </a:bodyPr>
          <a:lstStyle/>
          <a:p>
            <a:r>
              <a:rPr lang="en-GB" sz="3200" b="1" dirty="0" smtClean="0">
                <a:solidFill>
                  <a:srgbClr val="009DBB"/>
                </a:solidFill>
                <a:latin typeface="focobold"/>
              </a:rPr>
              <a:t>Living and Working here</a:t>
            </a:r>
            <a:endParaRPr lang="en-GB" sz="3200" b="1" dirty="0">
              <a:solidFill>
                <a:srgbClr val="009DBB"/>
              </a:solidFill>
              <a:latin typeface="focobold"/>
            </a:endParaRPr>
          </a:p>
        </p:txBody>
      </p:sp>
    </p:spTree>
    <p:extLst>
      <p:ext uri="{BB962C8B-B14F-4D97-AF65-F5344CB8AC3E}">
        <p14:creationId xmlns:p14="http://schemas.microsoft.com/office/powerpoint/2010/main" val="231296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006" y="1760561"/>
            <a:ext cx="11175082" cy="4801314"/>
          </a:xfrm>
          <a:prstGeom prst="rect">
            <a:avLst/>
          </a:prstGeom>
        </p:spPr>
        <p:txBody>
          <a:bodyPr wrap="square">
            <a:spAutoFit/>
          </a:bodyPr>
          <a:lstStyle/>
          <a:p>
            <a:r>
              <a:rPr lang="en-GB" dirty="0">
                <a:solidFill>
                  <a:schemeClr val="tx1">
                    <a:lumMod val="65000"/>
                    <a:lumOff val="35000"/>
                  </a:schemeClr>
                </a:solidFill>
                <a:latin typeface="focobold"/>
              </a:rPr>
              <a:t>Employment of IT professionals within the IT industry in Northern </a:t>
            </a:r>
            <a:r>
              <a:rPr lang="en-GB" dirty="0" smtClean="0">
                <a:solidFill>
                  <a:schemeClr val="tx1">
                    <a:lumMod val="65000"/>
                    <a:lumOff val="35000"/>
                  </a:schemeClr>
                </a:solidFill>
                <a:latin typeface="focobold"/>
              </a:rPr>
              <a:t>Ireland </a:t>
            </a:r>
            <a:r>
              <a:rPr lang="en-GB" dirty="0">
                <a:solidFill>
                  <a:schemeClr val="tx1">
                    <a:lumMod val="65000"/>
                    <a:lumOff val="35000"/>
                  </a:schemeClr>
                </a:solidFill>
                <a:latin typeface="focobold"/>
              </a:rPr>
              <a:t>is forecast to grow at </a:t>
            </a:r>
            <a:r>
              <a:rPr lang="en-GB" b="1" dirty="0">
                <a:solidFill>
                  <a:srgbClr val="009DBB"/>
                </a:solidFill>
                <a:latin typeface="focobold"/>
              </a:rPr>
              <a:t>4%</a:t>
            </a:r>
            <a:r>
              <a:rPr lang="en-GB" dirty="0">
                <a:solidFill>
                  <a:schemeClr val="tx1">
                    <a:lumMod val="65000"/>
                    <a:lumOff val="35000"/>
                  </a:schemeClr>
                </a:solidFill>
                <a:latin typeface="focobold"/>
              </a:rPr>
              <a:t> per annum – almost four times faster as the Northern Ireland average. </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There are </a:t>
            </a:r>
            <a:r>
              <a:rPr lang="en-GB" b="1" dirty="0">
                <a:solidFill>
                  <a:srgbClr val="009DBB"/>
                </a:solidFill>
                <a:latin typeface="focobold"/>
              </a:rPr>
              <a:t>29,000</a:t>
            </a:r>
            <a:r>
              <a:rPr lang="en-GB" dirty="0">
                <a:solidFill>
                  <a:schemeClr val="tx1">
                    <a:lumMod val="65000"/>
                    <a:lumOff val="35000"/>
                  </a:schemeClr>
                </a:solidFill>
                <a:latin typeface="focobold"/>
              </a:rPr>
              <a:t> people working in </a:t>
            </a:r>
            <a:r>
              <a:rPr lang="en-GB" dirty="0" smtClean="0">
                <a:solidFill>
                  <a:schemeClr val="tx1">
                    <a:lumMod val="65000"/>
                    <a:lumOff val="35000"/>
                  </a:schemeClr>
                </a:solidFill>
                <a:latin typeface="focobold"/>
              </a:rPr>
              <a:t>IT in Northern Ireland and jobs are multiplying four times faster than any other sector.</a:t>
            </a:r>
            <a:endParaRPr lang="en-GB" dirty="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There is a requirement for </a:t>
            </a:r>
            <a:r>
              <a:rPr lang="en-GB" b="1" dirty="0">
                <a:solidFill>
                  <a:srgbClr val="009DBB"/>
                </a:solidFill>
                <a:latin typeface="focobold"/>
              </a:rPr>
              <a:t>1,900</a:t>
            </a:r>
            <a:r>
              <a:rPr lang="en-GB" dirty="0">
                <a:solidFill>
                  <a:schemeClr val="tx1">
                    <a:lumMod val="65000"/>
                    <a:lumOff val="35000"/>
                  </a:schemeClr>
                </a:solidFill>
                <a:latin typeface="focobold"/>
              </a:rPr>
              <a:t> new </a:t>
            </a:r>
            <a:r>
              <a:rPr lang="en-GB" dirty="0" smtClean="0">
                <a:solidFill>
                  <a:schemeClr val="tx1">
                    <a:lumMod val="65000"/>
                    <a:lumOff val="35000"/>
                  </a:schemeClr>
                </a:solidFill>
                <a:latin typeface="focobold"/>
              </a:rPr>
              <a:t>IT Professionals every </a:t>
            </a:r>
            <a:r>
              <a:rPr lang="en-GB" dirty="0">
                <a:solidFill>
                  <a:schemeClr val="tx1">
                    <a:lumMod val="65000"/>
                    <a:lumOff val="35000"/>
                  </a:schemeClr>
                </a:solidFill>
                <a:latin typeface="focobold"/>
              </a:rPr>
              <a:t>year</a:t>
            </a:r>
            <a:r>
              <a:rPr lang="en-GB" dirty="0" smtClean="0">
                <a:solidFill>
                  <a:schemeClr val="tx1">
                    <a:lumMod val="65000"/>
                    <a:lumOff val="35000"/>
                  </a:schemeClr>
                </a:solidFill>
                <a:latin typeface="focobold"/>
              </a:rPr>
              <a:t>.</a:t>
            </a:r>
            <a:endParaRPr lang="en-GB" dirty="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Growth in the IT Professional workforce is forecast to be mainly amongst the more senior level/high value roles e.g. experienced Software Developers and Architects &amp; System Designers. </a:t>
            </a:r>
          </a:p>
          <a:p>
            <a:endParaRPr lang="en-GB" dirty="0">
              <a:solidFill>
                <a:schemeClr val="tx1">
                  <a:lumMod val="65000"/>
                  <a:lumOff val="35000"/>
                </a:schemeClr>
              </a:solidFill>
              <a:latin typeface="focobold"/>
            </a:endParaRPr>
          </a:p>
          <a:p>
            <a:r>
              <a:rPr lang="en-GB" b="1" dirty="0">
                <a:solidFill>
                  <a:srgbClr val="009DBB"/>
                </a:solidFill>
                <a:latin typeface="focobold"/>
              </a:rPr>
              <a:t>25% </a:t>
            </a:r>
            <a:r>
              <a:rPr lang="en-GB" dirty="0">
                <a:solidFill>
                  <a:schemeClr val="tx1">
                    <a:lumMod val="65000"/>
                    <a:lumOff val="35000"/>
                  </a:schemeClr>
                </a:solidFill>
                <a:latin typeface="focobold"/>
              </a:rPr>
              <a:t>of employers in Northern Ireland are aware of gaps in the skills of their </a:t>
            </a:r>
            <a:r>
              <a:rPr lang="en-GB" dirty="0" smtClean="0">
                <a:solidFill>
                  <a:schemeClr val="tx1">
                    <a:lumMod val="65000"/>
                    <a:lumOff val="35000"/>
                  </a:schemeClr>
                </a:solidFill>
                <a:latin typeface="focobold"/>
              </a:rPr>
              <a:t>IT workforce and </a:t>
            </a:r>
            <a:r>
              <a:rPr lang="en-GB" b="1" dirty="0">
                <a:solidFill>
                  <a:srgbClr val="009DBB"/>
                </a:solidFill>
                <a:latin typeface="focobold"/>
              </a:rPr>
              <a:t>38%</a:t>
            </a:r>
            <a:r>
              <a:rPr lang="en-GB" dirty="0">
                <a:solidFill>
                  <a:schemeClr val="tx1">
                    <a:lumMod val="65000"/>
                    <a:lumOff val="35000"/>
                  </a:schemeClr>
                </a:solidFill>
                <a:latin typeface="focobold"/>
              </a:rPr>
              <a:t> of employers seeking to recruit </a:t>
            </a:r>
            <a:r>
              <a:rPr lang="en-GB" dirty="0" smtClean="0">
                <a:solidFill>
                  <a:schemeClr val="tx1">
                    <a:lumMod val="65000"/>
                    <a:lumOff val="35000"/>
                  </a:schemeClr>
                </a:solidFill>
                <a:latin typeface="focobold"/>
              </a:rPr>
              <a:t>IT </a:t>
            </a:r>
            <a:r>
              <a:rPr lang="en-GB" dirty="0">
                <a:solidFill>
                  <a:schemeClr val="tx1">
                    <a:lumMod val="65000"/>
                    <a:lumOff val="35000"/>
                  </a:schemeClr>
                </a:solidFill>
                <a:latin typeface="focobold"/>
              </a:rPr>
              <a:t>specialists had experienced difficulties filling these </a:t>
            </a:r>
            <a:r>
              <a:rPr lang="en-GB" dirty="0" smtClean="0">
                <a:solidFill>
                  <a:schemeClr val="tx1">
                    <a:lumMod val="65000"/>
                    <a:lumOff val="35000"/>
                  </a:schemeClr>
                </a:solidFill>
                <a:latin typeface="focobold"/>
              </a:rPr>
              <a:t>positions.</a:t>
            </a:r>
            <a:endParaRPr lang="en-GB" dirty="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r>
              <a:rPr lang="en-GB" b="1" dirty="0">
                <a:solidFill>
                  <a:srgbClr val="009DBB"/>
                </a:solidFill>
                <a:latin typeface="focobold"/>
              </a:rPr>
              <a:t>84% </a:t>
            </a:r>
            <a:r>
              <a:rPr lang="en-GB" dirty="0">
                <a:solidFill>
                  <a:schemeClr val="tx1">
                    <a:lumMod val="65000"/>
                    <a:lumOff val="35000"/>
                  </a:schemeClr>
                </a:solidFill>
                <a:latin typeface="focobold"/>
              </a:rPr>
              <a:t>of employers affected thought that these skills gaps were having a negative effect on the running of their business and were most likely to cause an increase in workload for other staff and/or delays in the development of new products or </a:t>
            </a:r>
            <a:r>
              <a:rPr lang="en-GB" dirty="0" smtClean="0">
                <a:solidFill>
                  <a:schemeClr val="tx1">
                    <a:lumMod val="65000"/>
                    <a:lumOff val="35000"/>
                  </a:schemeClr>
                </a:solidFill>
                <a:latin typeface="focobold"/>
              </a:rPr>
              <a:t>services.</a:t>
            </a:r>
            <a:endParaRPr lang="en-GB" dirty="0">
              <a:solidFill>
                <a:schemeClr val="tx1">
                  <a:lumMod val="65000"/>
                  <a:lumOff val="35000"/>
                </a:schemeClr>
              </a:solidFill>
              <a:latin typeface="focobold"/>
            </a:endParaRP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5" name="Rectangle 4"/>
          <p:cNvSpPr/>
          <p:nvPr/>
        </p:nvSpPr>
        <p:spPr>
          <a:xfrm>
            <a:off x="843745" y="1011854"/>
            <a:ext cx="2667718" cy="584775"/>
          </a:xfrm>
          <a:prstGeom prst="rect">
            <a:avLst/>
          </a:prstGeom>
        </p:spPr>
        <p:txBody>
          <a:bodyPr wrap="none">
            <a:spAutoFit/>
          </a:bodyPr>
          <a:lstStyle/>
          <a:p>
            <a:r>
              <a:rPr lang="en-GB" sz="3200" b="1" dirty="0" smtClean="0">
                <a:solidFill>
                  <a:srgbClr val="009DBB"/>
                </a:solidFill>
                <a:latin typeface="focobold"/>
              </a:rPr>
              <a:t>Careers </a:t>
            </a:r>
            <a:r>
              <a:rPr lang="en-GB" sz="3200" b="1" dirty="0">
                <a:solidFill>
                  <a:srgbClr val="009DBB"/>
                </a:solidFill>
                <a:latin typeface="focobold"/>
              </a:rPr>
              <a:t>in </a:t>
            </a:r>
            <a:r>
              <a:rPr lang="en-GB" sz="3200" b="1" dirty="0" smtClean="0">
                <a:solidFill>
                  <a:srgbClr val="009DBB"/>
                </a:solidFill>
                <a:latin typeface="focobold"/>
              </a:rPr>
              <a:t>IT</a:t>
            </a:r>
            <a:endParaRPr lang="en-GB" sz="3200" b="1" dirty="0">
              <a:solidFill>
                <a:srgbClr val="009DBB"/>
              </a:solidFill>
              <a:latin typeface="focobold"/>
            </a:endParaRPr>
          </a:p>
        </p:txBody>
      </p:sp>
    </p:spTree>
    <p:extLst>
      <p:ext uri="{BB962C8B-B14F-4D97-AF65-F5344CB8AC3E}">
        <p14:creationId xmlns:p14="http://schemas.microsoft.com/office/powerpoint/2010/main" val="4008177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006" y="1760561"/>
            <a:ext cx="11175082" cy="4524315"/>
          </a:xfrm>
          <a:prstGeom prst="rect">
            <a:avLst/>
          </a:prstGeom>
        </p:spPr>
        <p:txBody>
          <a:bodyPr wrap="square">
            <a:spAutoFit/>
          </a:bodyPr>
          <a:lstStyle/>
          <a:p>
            <a:r>
              <a:rPr lang="en-GB" dirty="0" smtClean="0">
                <a:solidFill>
                  <a:schemeClr val="tx1">
                    <a:lumMod val="65000"/>
                    <a:lumOff val="35000"/>
                  </a:schemeClr>
                </a:solidFill>
                <a:latin typeface="focobold"/>
              </a:rPr>
              <a:t>We're </a:t>
            </a:r>
            <a:r>
              <a:rPr lang="en-GB" dirty="0">
                <a:solidFill>
                  <a:schemeClr val="tx1">
                    <a:lumMod val="65000"/>
                    <a:lumOff val="35000"/>
                  </a:schemeClr>
                </a:solidFill>
                <a:latin typeface="focobold"/>
              </a:rPr>
              <a:t>looking for individuals with three years' plus experience in a broad range of fields to come and work with some of the world's leading blue chip companies, including Intel, Fujitsu, Citi Group and VISA, or at our fast growing Science Park.</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With average salaries upwards of </a:t>
            </a:r>
            <a:r>
              <a:rPr lang="en-GB" b="1" dirty="0">
                <a:solidFill>
                  <a:srgbClr val="009DBB"/>
                </a:solidFill>
                <a:latin typeface="focobold"/>
              </a:rPr>
              <a:t>€40,000 </a:t>
            </a:r>
            <a:r>
              <a:rPr lang="en-GB" dirty="0">
                <a:solidFill>
                  <a:schemeClr val="tx1">
                    <a:lumMod val="65000"/>
                    <a:lumOff val="35000"/>
                  </a:schemeClr>
                </a:solidFill>
                <a:latin typeface="focobold"/>
              </a:rPr>
              <a:t>across numerous IT job roles, we're confident you'll find the right opportunity in Northern Ireland to bring your career to the next level. </a:t>
            </a:r>
            <a:endParaRPr lang="en-GB" dirty="0" smtClean="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endParaRPr lang="en-GB" dirty="0">
              <a:solidFill>
                <a:schemeClr val="tx1">
                  <a:lumMod val="65000"/>
                  <a:lumOff val="35000"/>
                </a:schemeClr>
              </a:solidFill>
              <a:latin typeface="focobold"/>
            </a:endParaRPr>
          </a:p>
          <a:p>
            <a:r>
              <a:rPr lang="en-GB" b="1" dirty="0">
                <a:solidFill>
                  <a:srgbClr val="009DBB"/>
                </a:solidFill>
                <a:latin typeface="focobold"/>
              </a:rPr>
              <a:t>As an EU resident, you're free to work here without the need for a Visa.</a:t>
            </a:r>
          </a:p>
          <a:p>
            <a:endParaRPr lang="en-GB" dirty="0">
              <a:solidFill>
                <a:srgbClr val="009DBB"/>
              </a:solidFill>
              <a:latin typeface="focobold"/>
            </a:endParaRPr>
          </a:p>
          <a:p>
            <a:endParaRPr lang="en-GB" dirty="0" smtClean="0">
              <a:solidFill>
                <a:srgbClr val="009DBB"/>
              </a:solidFill>
              <a:latin typeface="focobold"/>
            </a:endParaRPr>
          </a:p>
          <a:p>
            <a:endParaRPr lang="en-GB" dirty="0">
              <a:solidFill>
                <a:srgbClr val="009DBB"/>
              </a:solidFill>
              <a:latin typeface="focobold"/>
            </a:endParaRPr>
          </a:p>
          <a:p>
            <a:endParaRPr lang="en-GB" dirty="0">
              <a:solidFill>
                <a:srgbClr val="009DBB"/>
              </a:solidFill>
              <a:latin typeface="focobold"/>
            </a:endParaRPr>
          </a:p>
          <a:p>
            <a:r>
              <a:rPr lang="en-GB" b="1" dirty="0" smtClean="0">
                <a:solidFill>
                  <a:schemeClr val="tx1">
                    <a:lumMod val="65000"/>
                    <a:lumOff val="35000"/>
                  </a:schemeClr>
                </a:solidFill>
                <a:latin typeface="focobold"/>
              </a:rPr>
              <a:t>Did </a:t>
            </a:r>
            <a:r>
              <a:rPr lang="en-GB" b="1" dirty="0">
                <a:solidFill>
                  <a:schemeClr val="tx1">
                    <a:lumMod val="65000"/>
                    <a:lumOff val="35000"/>
                  </a:schemeClr>
                </a:solidFill>
                <a:latin typeface="focobold"/>
              </a:rPr>
              <a:t>you know ... </a:t>
            </a:r>
            <a:r>
              <a:rPr lang="en-GB" i="1" dirty="0">
                <a:solidFill>
                  <a:schemeClr val="tx1">
                    <a:lumMod val="65000"/>
                    <a:lumOff val="35000"/>
                  </a:schemeClr>
                </a:solidFill>
                <a:latin typeface="focobold"/>
              </a:rPr>
              <a:t>Famous people born in Northern Ireland include singer Van Morrison, </a:t>
            </a:r>
            <a:r>
              <a:rPr lang="en-GB" i="1" dirty="0" smtClean="0">
                <a:solidFill>
                  <a:schemeClr val="tx1">
                    <a:lumMod val="65000"/>
                    <a:lumOff val="35000"/>
                  </a:schemeClr>
                </a:solidFill>
                <a:latin typeface="focobold"/>
              </a:rPr>
              <a:t>former Manchester United footballer </a:t>
            </a:r>
            <a:r>
              <a:rPr lang="en-GB" i="1" dirty="0">
                <a:solidFill>
                  <a:schemeClr val="tx1">
                    <a:lumMod val="65000"/>
                    <a:lumOff val="35000"/>
                  </a:schemeClr>
                </a:solidFill>
                <a:latin typeface="focobold"/>
              </a:rPr>
              <a:t>George Best, Oscar nominated Kenneth </a:t>
            </a:r>
            <a:r>
              <a:rPr lang="en-GB" i="1" dirty="0" err="1">
                <a:solidFill>
                  <a:schemeClr val="tx1">
                    <a:lumMod val="65000"/>
                    <a:lumOff val="35000"/>
                  </a:schemeClr>
                </a:solidFill>
                <a:latin typeface="focobold"/>
              </a:rPr>
              <a:t>Brannagh</a:t>
            </a:r>
            <a:r>
              <a:rPr lang="en-GB" i="1" dirty="0">
                <a:solidFill>
                  <a:schemeClr val="tx1">
                    <a:lumMod val="65000"/>
                    <a:lumOff val="35000"/>
                  </a:schemeClr>
                </a:solidFill>
                <a:latin typeface="focobold"/>
              </a:rPr>
              <a:t>, the President of Ireland, Mary </a:t>
            </a:r>
            <a:r>
              <a:rPr lang="en-GB" i="1" dirty="0" err="1">
                <a:solidFill>
                  <a:schemeClr val="tx1">
                    <a:lumMod val="65000"/>
                    <a:lumOff val="35000"/>
                  </a:schemeClr>
                </a:solidFill>
                <a:latin typeface="focobold"/>
              </a:rPr>
              <a:t>McAleese</a:t>
            </a:r>
            <a:r>
              <a:rPr lang="en-GB" i="1" dirty="0">
                <a:solidFill>
                  <a:schemeClr val="tx1">
                    <a:lumMod val="65000"/>
                    <a:lumOff val="35000"/>
                  </a:schemeClr>
                </a:solidFill>
                <a:latin typeface="focobold"/>
              </a:rPr>
              <a:t> and Chronicles of Narnia author, CS Lewis. </a:t>
            </a:r>
          </a:p>
        </p:txBody>
      </p:sp>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5" name="Rectangle 4"/>
          <p:cNvSpPr/>
          <p:nvPr/>
        </p:nvSpPr>
        <p:spPr>
          <a:xfrm>
            <a:off x="843745" y="1011854"/>
            <a:ext cx="2667718" cy="584775"/>
          </a:xfrm>
          <a:prstGeom prst="rect">
            <a:avLst/>
          </a:prstGeom>
        </p:spPr>
        <p:txBody>
          <a:bodyPr wrap="none">
            <a:spAutoFit/>
          </a:bodyPr>
          <a:lstStyle/>
          <a:p>
            <a:r>
              <a:rPr lang="en-GB" sz="3200" b="1" dirty="0" smtClean="0">
                <a:solidFill>
                  <a:srgbClr val="009DBB"/>
                </a:solidFill>
                <a:latin typeface="focobold"/>
              </a:rPr>
              <a:t>Careers </a:t>
            </a:r>
            <a:r>
              <a:rPr lang="en-GB" sz="3200" b="1" dirty="0">
                <a:solidFill>
                  <a:srgbClr val="009DBB"/>
                </a:solidFill>
                <a:latin typeface="focobold"/>
              </a:rPr>
              <a:t>in </a:t>
            </a:r>
            <a:r>
              <a:rPr lang="en-GB" sz="3200" b="1" dirty="0" smtClean="0">
                <a:solidFill>
                  <a:srgbClr val="009DBB"/>
                </a:solidFill>
                <a:latin typeface="focobold"/>
              </a:rPr>
              <a:t>IT</a:t>
            </a:r>
            <a:endParaRPr lang="en-GB" sz="3200" b="1" dirty="0">
              <a:solidFill>
                <a:srgbClr val="009DBB"/>
              </a:solidFill>
              <a:latin typeface="focobold"/>
            </a:endParaRPr>
          </a:p>
        </p:txBody>
      </p:sp>
    </p:spTree>
    <p:extLst>
      <p:ext uri="{BB962C8B-B14F-4D97-AF65-F5344CB8AC3E}">
        <p14:creationId xmlns:p14="http://schemas.microsoft.com/office/powerpoint/2010/main" val="485943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siliconrepublic.com/fs/img/news/201102/rs-426x288/liberty.jpg"/>
          <p:cNvPicPr>
            <a:picLocks noChangeAspect="1" noChangeArrowheads="1"/>
          </p:cNvPicPr>
          <p:nvPr/>
        </p:nvPicPr>
        <p:blipFill>
          <a:blip r:embed="rId2">
            <a:extLst>
              <a:ext uri="{28A0092B-C50C-407E-A947-70E740481C1C}">
                <a14:useLocalDpi xmlns:a14="http://schemas.microsoft.com/office/drawing/2010/main" val="0"/>
              </a:ext>
            </a:extLst>
          </a:blip>
          <a:srcRect l="13782" t="21001" r="13376" b="23875"/>
          <a:stretch>
            <a:fillRect/>
          </a:stretch>
        </p:blipFill>
        <p:spPr bwMode="auto">
          <a:xfrm>
            <a:off x="3940155" y="4380931"/>
            <a:ext cx="1491518" cy="84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ttp://www.discoversimpsonville.com/wp-content/uploads/2013/01/allsta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531" y="5636525"/>
            <a:ext cx="1289783" cy="9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madcapsoftware.com/images/casestudy/Microsoft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5277" y="5766360"/>
            <a:ext cx="1344406" cy="89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kal.upd.edu.ph/UserFiles/Image/concentrix%20logo(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6351" y="2051106"/>
            <a:ext cx="1632677" cy="53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www.brandchannel.com/home/image.axd?picture=2012%2F5%2Fnyse_euronext_new_logo_web_560.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5778"/>
          <a:stretch>
            <a:fillRect/>
          </a:stretch>
        </p:blipFill>
        <p:spPr bwMode="auto">
          <a:xfrm>
            <a:off x="3712363" y="3173132"/>
            <a:ext cx="2022988" cy="72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www.getcaerphillyonline.org.uk/wp-content/uploads/2012/05/bt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6820" y="3369556"/>
            <a:ext cx="1061239" cy="50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C:\Users\emckenna\Downloads\smwbr.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13455" b="14784"/>
          <a:stretch>
            <a:fillRect/>
          </a:stretch>
        </p:blipFill>
        <p:spPr bwMode="auto">
          <a:xfrm>
            <a:off x="1090666" y="4535854"/>
            <a:ext cx="1382648" cy="61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http://blogs-images.forbes.com/patrickmoorhead/files/2014/02/intel_rgb_30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88457" y="1996492"/>
            <a:ext cx="1072904" cy="70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descr="http://www.heavenly-sweetness.com/wp-content/uploads/2013/09/logo-bb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7289" y="3545578"/>
            <a:ext cx="1142873" cy="32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http://cluebirdstudio.files.wordpress.com/2011/11/citigrouplogo.jpg"/>
          <p:cNvPicPr>
            <a:picLocks noChangeAspect="1" noChangeArrowheads="1"/>
          </p:cNvPicPr>
          <p:nvPr/>
        </p:nvPicPr>
        <p:blipFill>
          <a:blip r:embed="rId11" cstate="print">
            <a:extLst>
              <a:ext uri="{28A0092B-C50C-407E-A947-70E740481C1C}">
                <a14:useLocalDpi xmlns:a14="http://schemas.microsoft.com/office/drawing/2010/main" val="0"/>
              </a:ext>
            </a:extLst>
          </a:blip>
          <a:srcRect l="14445" r="13322" b="21202"/>
          <a:stretch>
            <a:fillRect/>
          </a:stretch>
        </p:blipFill>
        <p:spPr bwMode="auto">
          <a:xfrm>
            <a:off x="6815202" y="4275606"/>
            <a:ext cx="1164481" cy="87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 descr="http://membership.ata.asn.au/sb_cache/communications/id/751/f/kana-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90221" y="3545578"/>
            <a:ext cx="1369155" cy="32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3" descr="https://www.icsa.org.uk/assets/images/Capita_PMS.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2492" y="2089372"/>
            <a:ext cx="1372468" cy="4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https://secure.bestcompanies.co.uk/Images/BCG/178/Logos/3ab75891-19cf-4420-86e1-d3d0f44bc6b0Log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49755" y="2169571"/>
            <a:ext cx="1943907" cy="38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descr="C:\Users\emckenna\Downloads\90d42e2b-3ffe-4dd4-8bf6-45d1e1cfe9a3.jpg"/>
          <p:cNvPicPr>
            <a:picLocks noChangeAspect="1" noChangeArrowheads="1"/>
          </p:cNvPicPr>
          <p:nvPr/>
        </p:nvPicPr>
        <p:blipFill>
          <a:blip r:embed="rId15">
            <a:extLst>
              <a:ext uri="{28A0092B-C50C-407E-A947-70E740481C1C}">
                <a14:useLocalDpi xmlns:a14="http://schemas.microsoft.com/office/drawing/2010/main" val="0"/>
              </a:ext>
            </a:extLst>
          </a:blip>
          <a:srcRect t="35802" b="38519"/>
          <a:stretch>
            <a:fillRect/>
          </a:stretch>
        </p:blipFill>
        <p:spPr bwMode="auto">
          <a:xfrm>
            <a:off x="9201951" y="4610244"/>
            <a:ext cx="1795946"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descr="http://upload.wikimedia.org/wikipedia/commons/thumb/8/8f/SAP-Logo.svg/743px-SAP-Logo.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623770" y="5865851"/>
            <a:ext cx="1400746" cy="6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http://cdn.thedroidguy.com/wp-content/uploads/2013/12/hplogo.jpg?6173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66037" y="5826763"/>
            <a:ext cx="825153" cy="8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22" name="Rectangle 21"/>
          <p:cNvSpPr/>
          <p:nvPr/>
        </p:nvSpPr>
        <p:spPr>
          <a:xfrm>
            <a:off x="843745" y="1011854"/>
            <a:ext cx="2667718" cy="584775"/>
          </a:xfrm>
          <a:prstGeom prst="rect">
            <a:avLst/>
          </a:prstGeom>
        </p:spPr>
        <p:txBody>
          <a:bodyPr wrap="none">
            <a:spAutoFit/>
          </a:bodyPr>
          <a:lstStyle/>
          <a:p>
            <a:r>
              <a:rPr lang="en-GB" sz="3200" b="1" dirty="0" smtClean="0">
                <a:solidFill>
                  <a:srgbClr val="009DBB"/>
                </a:solidFill>
                <a:latin typeface="focobold"/>
              </a:rPr>
              <a:t>Careers </a:t>
            </a:r>
            <a:r>
              <a:rPr lang="en-GB" sz="3200" b="1" dirty="0">
                <a:solidFill>
                  <a:srgbClr val="009DBB"/>
                </a:solidFill>
                <a:latin typeface="focobold"/>
              </a:rPr>
              <a:t>in </a:t>
            </a:r>
            <a:r>
              <a:rPr lang="en-GB" sz="3200" b="1" dirty="0" smtClean="0">
                <a:solidFill>
                  <a:srgbClr val="009DBB"/>
                </a:solidFill>
                <a:latin typeface="focobold"/>
              </a:rPr>
              <a:t>IT</a:t>
            </a:r>
            <a:endParaRPr lang="en-GB" sz="3200" b="1" dirty="0">
              <a:solidFill>
                <a:srgbClr val="009DBB"/>
              </a:solidFill>
              <a:latin typeface="focobold"/>
            </a:endParaRPr>
          </a:p>
        </p:txBody>
      </p:sp>
    </p:spTree>
    <p:extLst>
      <p:ext uri="{BB962C8B-B14F-4D97-AF65-F5344CB8AC3E}">
        <p14:creationId xmlns:p14="http://schemas.microsoft.com/office/powerpoint/2010/main" val="104920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43745" y="1011854"/>
            <a:ext cx="4669868" cy="584775"/>
          </a:xfrm>
          <a:prstGeom prst="rect">
            <a:avLst/>
          </a:prstGeom>
        </p:spPr>
        <p:txBody>
          <a:bodyPr wrap="none">
            <a:spAutoFit/>
          </a:bodyPr>
          <a:lstStyle/>
          <a:p>
            <a:r>
              <a:rPr lang="en-GB" sz="3200" b="1" dirty="0">
                <a:solidFill>
                  <a:srgbClr val="009DBB"/>
                </a:solidFill>
                <a:latin typeface="focobold"/>
              </a:rPr>
              <a:t>About Northern Ireland</a:t>
            </a:r>
          </a:p>
        </p:txBody>
      </p:sp>
      <p:pic>
        <p:nvPicPr>
          <p:cNvPr id="10" name="Picture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3" name="Rectangle 2"/>
          <p:cNvSpPr/>
          <p:nvPr/>
        </p:nvSpPr>
        <p:spPr>
          <a:xfrm>
            <a:off x="1149044" y="1882805"/>
            <a:ext cx="3754969" cy="4801314"/>
          </a:xfrm>
          <a:prstGeom prst="rect">
            <a:avLst/>
          </a:prstGeom>
        </p:spPr>
        <p:txBody>
          <a:bodyPr wrap="square">
            <a:spAutoFit/>
          </a:bodyPr>
          <a:lstStyle/>
          <a:p>
            <a:r>
              <a:rPr lang="en-GB" b="1" dirty="0">
                <a:solidFill>
                  <a:schemeClr val="tx1">
                    <a:lumMod val="65000"/>
                    <a:lumOff val="35000"/>
                  </a:schemeClr>
                </a:solidFill>
                <a:latin typeface="focobold"/>
              </a:rPr>
              <a:t>Northern Ireland is the happiest place to live in the UK (ONS</a:t>
            </a:r>
            <a:r>
              <a:rPr lang="en-GB" b="1"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Northern Ireland has a population of 1.8 million people and is one of the youngest in Europe, with 55% of the population under the age of 40</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In 2012 Northern Ireland was voted one of the world's top destinations (National Geographic </a:t>
            </a:r>
            <a:r>
              <a:rPr lang="en-GB" dirty="0" smtClean="0">
                <a:solidFill>
                  <a:schemeClr val="tx1">
                    <a:lumMod val="65000"/>
                    <a:lumOff val="35000"/>
                  </a:schemeClr>
                </a:solidFill>
                <a:latin typeface="focobold"/>
              </a:rPr>
              <a:t>Traveller, </a:t>
            </a:r>
            <a:r>
              <a:rPr lang="en-GB" dirty="0">
                <a:solidFill>
                  <a:schemeClr val="tx1">
                    <a:lumMod val="65000"/>
                    <a:lumOff val="35000"/>
                  </a:schemeClr>
                </a:solidFill>
                <a:latin typeface="focobold"/>
              </a:rPr>
              <a:t>2012)</a:t>
            </a:r>
          </a:p>
          <a:p>
            <a:endParaRPr lang="en-GB" dirty="0">
              <a:solidFill>
                <a:schemeClr val="tx1">
                  <a:lumMod val="65000"/>
                  <a:lumOff val="35000"/>
                </a:schemeClr>
              </a:solidFill>
              <a:latin typeface="focobold"/>
            </a:endParaRPr>
          </a:p>
          <a:p>
            <a:r>
              <a:rPr lang="en-GB" dirty="0">
                <a:solidFill>
                  <a:schemeClr val="tx1">
                    <a:lumMod val="65000"/>
                    <a:lumOff val="35000"/>
                  </a:schemeClr>
                </a:solidFill>
                <a:latin typeface="focobold"/>
              </a:rPr>
              <a:t>It is the safest region in the UK (British Crime Survey, 2011</a:t>
            </a:r>
            <a:r>
              <a:rPr lang="en-GB" dirty="0" smtClean="0">
                <a:solidFill>
                  <a:schemeClr val="tx1">
                    <a:lumMod val="65000"/>
                    <a:lumOff val="35000"/>
                  </a:schemeClr>
                </a:solidFill>
                <a:latin typeface="focobold"/>
              </a:rPr>
              <a:t>)</a:t>
            </a:r>
            <a:endParaRPr lang="en-GB" dirty="0">
              <a:solidFill>
                <a:schemeClr val="tx1">
                  <a:lumMod val="65000"/>
                  <a:lumOff val="35000"/>
                </a:schemeClr>
              </a:solidFill>
              <a:latin typeface="focobold"/>
            </a:endParaRPr>
          </a:p>
          <a:p>
            <a:endParaRPr lang="en-GB" dirty="0" smtClean="0">
              <a:solidFill>
                <a:schemeClr val="tx1">
                  <a:lumMod val="65000"/>
                  <a:lumOff val="35000"/>
                </a:schemeClr>
              </a:solidFill>
              <a:latin typeface="focobold"/>
            </a:endParaRP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4918571" y="265888"/>
            <a:ext cx="5091699" cy="6704408"/>
          </a:xfrm>
          <a:prstGeom prst="rect">
            <a:avLst/>
          </a:prstGeom>
        </p:spPr>
      </p:pic>
    </p:spTree>
    <p:extLst>
      <p:ext uri="{BB962C8B-B14F-4D97-AF65-F5344CB8AC3E}">
        <p14:creationId xmlns:p14="http://schemas.microsoft.com/office/powerpoint/2010/main" val="490444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807252" y="1199274"/>
          <a:ext cx="8079948" cy="5311361"/>
        </p:xfrm>
        <a:graphic>
          <a:graphicData uri="http://schemas.openxmlformats.org/drawingml/2006/table">
            <a:tbl>
              <a:tblPr>
                <a:tableStyleId>{10A1B5D5-9B99-4C35-A422-299274C87663}</a:tableStyleId>
              </a:tblPr>
              <a:tblGrid>
                <a:gridCol w="6129248"/>
                <a:gridCol w="1950700"/>
              </a:tblGrid>
              <a:tr h="312395">
                <a:tc>
                  <a:txBody>
                    <a:bodyPr/>
                    <a:lstStyle/>
                    <a:p>
                      <a:pPr marL="0" algn="ctr"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Job Role</a:t>
                      </a:r>
                    </a:p>
                  </a:txBody>
                  <a:tcPr marL="7633" marR="7633" marT="7633" marB="0" anchor="b"/>
                </a:tc>
                <a:tc>
                  <a:txBody>
                    <a:bodyPr/>
                    <a:lstStyle/>
                    <a:p>
                      <a:pPr marL="0" algn="ctr"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Salary</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a:t>
                      </a:r>
                      <a:r>
                        <a:rPr lang="en-GB" sz="2000" u="none" strike="noStrike" kern="1200" dirty="0" err="1" smtClean="0">
                          <a:solidFill>
                            <a:schemeClr val="dk1"/>
                          </a:solidFill>
                          <a:effectLst/>
                          <a:latin typeface="Calibri" panose="020F0502020204030204" pitchFamily="34" charset="0"/>
                          <a:ea typeface="+mn-ea"/>
                          <a:cs typeface="+mn-cs"/>
                        </a:rPr>
                        <a:t>.</a:t>
                      </a:r>
                      <a:r>
                        <a:rPr lang="en-GB" sz="2000" u="none" strike="noStrike" kern="1200" dirty="0" err="1">
                          <a:solidFill>
                            <a:schemeClr val="dk1"/>
                          </a:solidFill>
                          <a:effectLst/>
                          <a:latin typeface="Calibri" panose="020F0502020204030204" pitchFamily="34" charset="0"/>
                          <a:ea typeface="+mn-ea"/>
                          <a:cs typeface="+mn-cs"/>
                        </a:rPr>
                        <a:t>Net</a:t>
                      </a:r>
                      <a:r>
                        <a:rPr lang="en-GB" sz="2000" u="none" strike="noStrike" kern="1200" dirty="0">
                          <a:solidFill>
                            <a:schemeClr val="dk1"/>
                          </a:solidFill>
                          <a:effectLst/>
                          <a:latin typeface="Calibri" panose="020F0502020204030204" pitchFamily="34" charset="0"/>
                          <a:ea typeface="+mn-ea"/>
                          <a:cs typeface="+mn-cs"/>
                        </a:rPr>
                        <a:t> Developer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25 000 – 42,000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Android </a:t>
                      </a:r>
                      <a:r>
                        <a:rPr lang="en-GB" sz="2000" u="none" strike="noStrike" kern="1200" dirty="0">
                          <a:solidFill>
                            <a:schemeClr val="dk1"/>
                          </a:solidFill>
                          <a:effectLst/>
                          <a:latin typeface="Calibri" panose="020F0502020204030204" pitchFamily="34" charset="0"/>
                          <a:ea typeface="+mn-ea"/>
                          <a:cs typeface="+mn-cs"/>
                        </a:rPr>
                        <a:t>Developer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25,000 – 35,000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C </a:t>
                      </a:r>
                      <a:r>
                        <a:rPr lang="en-GB" sz="2000" u="none" strike="noStrike" kern="1200" dirty="0">
                          <a:solidFill>
                            <a:schemeClr val="dk1"/>
                          </a:solidFill>
                          <a:effectLst/>
                          <a:latin typeface="Calibri" panose="020F0502020204030204" pitchFamily="34" charset="0"/>
                          <a:ea typeface="+mn-ea"/>
                          <a:cs typeface="+mn-cs"/>
                        </a:rPr>
                        <a:t>/ C++ Developer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28,000 – 45,000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C</a:t>
                      </a:r>
                      <a:r>
                        <a:rPr lang="en-GB" sz="2000" u="none" strike="noStrike" kern="1200" dirty="0">
                          <a:solidFill>
                            <a:schemeClr val="dk1"/>
                          </a:solidFill>
                          <a:effectLst/>
                          <a:latin typeface="Calibri" panose="020F0502020204030204" pitchFamily="34" charset="0"/>
                          <a:ea typeface="+mn-ea"/>
                          <a:cs typeface="+mn-cs"/>
                        </a:rPr>
                        <a:t># Developer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25,000 – 45,000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Database </a:t>
                      </a:r>
                      <a:r>
                        <a:rPr lang="en-GB" sz="2000" u="none" strike="noStrike" kern="1200" dirty="0">
                          <a:solidFill>
                            <a:schemeClr val="dk1"/>
                          </a:solidFill>
                          <a:effectLst/>
                          <a:latin typeface="Calibri" panose="020F0502020204030204" pitchFamily="34" charset="0"/>
                          <a:ea typeface="+mn-ea"/>
                          <a:cs typeface="+mn-cs"/>
                        </a:rPr>
                        <a:t>Developer (Oracle / SQL Server / Sybase)</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30 000 – 45,000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Engineering </a:t>
                      </a:r>
                      <a:r>
                        <a:rPr lang="en-GB" sz="2000" u="none" strike="noStrike" kern="1200" dirty="0">
                          <a:solidFill>
                            <a:schemeClr val="dk1"/>
                          </a:solidFill>
                          <a:effectLst/>
                          <a:latin typeface="Calibri" panose="020F0502020204030204" pitchFamily="34" charset="0"/>
                          <a:ea typeface="+mn-ea"/>
                          <a:cs typeface="+mn-cs"/>
                        </a:rPr>
                        <a:t>/ Development Manager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45,000 – 65,000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iOS </a:t>
                      </a:r>
                      <a:r>
                        <a:rPr lang="en-GB" sz="2000" u="none" strike="noStrike" kern="1200" dirty="0">
                          <a:solidFill>
                            <a:schemeClr val="dk1"/>
                          </a:solidFill>
                          <a:effectLst/>
                          <a:latin typeface="Calibri" panose="020F0502020204030204" pitchFamily="34" charset="0"/>
                          <a:ea typeface="+mn-ea"/>
                          <a:cs typeface="+mn-cs"/>
                        </a:rPr>
                        <a:t>Developer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25,000 – 35,000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Java </a:t>
                      </a:r>
                      <a:r>
                        <a:rPr lang="en-GB" sz="2000" u="none" strike="noStrike" kern="1200" dirty="0">
                          <a:solidFill>
                            <a:schemeClr val="dk1"/>
                          </a:solidFill>
                          <a:effectLst/>
                          <a:latin typeface="Calibri" panose="020F0502020204030204" pitchFamily="34" charset="0"/>
                          <a:ea typeface="+mn-ea"/>
                          <a:cs typeface="+mn-cs"/>
                        </a:rPr>
                        <a:t>Developer</a:t>
                      </a:r>
                    </a:p>
                  </a:txBody>
                  <a:tcPr marL="7633" marR="7633" marT="7633" marB="0" anchor="b"/>
                </a:tc>
                <a:tc>
                  <a:txBody>
                    <a:bodyPr/>
                    <a:lstStyle/>
                    <a:p>
                      <a:pPr marL="0" algn="l" defTabSz="914400" rtl="0" eaLnBrk="1" fontAlgn="b" latinLnBrk="0" hangingPunct="1"/>
                      <a:r>
                        <a:rPr lang="en-GB" sz="2000" u="none" strike="noStrike" kern="1200" dirty="0">
                          <a:solidFill>
                            <a:schemeClr val="dk1"/>
                          </a:solidFill>
                          <a:effectLst/>
                          <a:latin typeface="Calibri" panose="020F0502020204030204" pitchFamily="34" charset="0"/>
                          <a:ea typeface="+mn-ea"/>
                          <a:cs typeface="+mn-cs"/>
                        </a:rPr>
                        <a:t>25,000 – 47,000</a:t>
                      </a:r>
                    </a:p>
                  </a:txBody>
                  <a:tcPr marL="7633" marR="7633" marT="7633" marB="0" anchor="b"/>
                </a:tc>
              </a:tr>
              <a:tr h="312395">
                <a:tc>
                  <a:txBody>
                    <a:bodyPr/>
                    <a:lstStyle/>
                    <a:p>
                      <a:pPr marL="0" algn="l" defTabSz="914400" rtl="0" eaLnBrk="1" fontAlgn="b" latinLnBrk="0" hangingPunct="1"/>
                      <a:r>
                        <a:rPr lang="fr-FR" sz="2000" u="none" strike="noStrike" kern="1200" dirty="0" smtClean="0">
                          <a:solidFill>
                            <a:schemeClr val="dk1"/>
                          </a:solidFill>
                          <a:effectLst/>
                          <a:latin typeface="Calibri" panose="020F0502020204030204" pitchFamily="34" charset="0"/>
                          <a:ea typeface="+mn-ea"/>
                          <a:cs typeface="+mn-cs"/>
                        </a:rPr>
                        <a:t> Oracle </a:t>
                      </a:r>
                      <a:r>
                        <a:rPr lang="fr-FR" sz="2000" u="none" strike="noStrike" kern="1200" dirty="0">
                          <a:solidFill>
                            <a:schemeClr val="dk1"/>
                          </a:solidFill>
                          <a:effectLst/>
                          <a:latin typeface="Calibri" panose="020F0502020204030204" pitchFamily="34" charset="0"/>
                          <a:ea typeface="+mn-ea"/>
                          <a:cs typeface="+mn-cs"/>
                        </a:rPr>
                        <a:t>Applications Consultant (</a:t>
                      </a:r>
                      <a:r>
                        <a:rPr lang="fr-FR" sz="2000" u="none" strike="noStrike" kern="1200" dirty="0" err="1">
                          <a:solidFill>
                            <a:schemeClr val="dk1"/>
                          </a:solidFill>
                          <a:effectLst/>
                          <a:latin typeface="Calibri" panose="020F0502020204030204" pitchFamily="34" charset="0"/>
                          <a:ea typeface="+mn-ea"/>
                          <a:cs typeface="+mn-cs"/>
                        </a:rPr>
                        <a:t>Technical</a:t>
                      </a:r>
                      <a:r>
                        <a:rPr lang="fr-FR" sz="2000" u="none" strike="noStrike" kern="1200" dirty="0">
                          <a:solidFill>
                            <a:schemeClr val="dk1"/>
                          </a:solidFill>
                          <a:effectLst/>
                          <a:latin typeface="Calibri" panose="020F0502020204030204" pitchFamily="34" charset="0"/>
                          <a:ea typeface="+mn-ea"/>
                          <a:cs typeface="+mn-cs"/>
                        </a:rPr>
                        <a:t> / </a:t>
                      </a:r>
                      <a:r>
                        <a:rPr lang="fr-FR" sz="2000" u="none" strike="noStrike" kern="1200" dirty="0" err="1">
                          <a:solidFill>
                            <a:schemeClr val="dk1"/>
                          </a:solidFill>
                          <a:effectLst/>
                          <a:latin typeface="Calibri" panose="020F0502020204030204" pitchFamily="34" charset="0"/>
                          <a:ea typeface="+mn-ea"/>
                          <a:cs typeface="+mn-cs"/>
                        </a:rPr>
                        <a:t>Functional</a:t>
                      </a:r>
                      <a:r>
                        <a:rPr lang="fr-FR" sz="2000" u="none" strike="noStrike" kern="1200" dirty="0">
                          <a:solidFill>
                            <a:schemeClr val="dk1"/>
                          </a:solidFill>
                          <a:effectLst/>
                          <a:latin typeface="Calibri" panose="020F0502020204030204" pitchFamily="34" charset="0"/>
                          <a:ea typeface="+mn-ea"/>
                          <a:cs typeface="+mn-cs"/>
                        </a:rPr>
                        <a:t>)</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40000 – 50,000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Principal </a:t>
                      </a:r>
                      <a:r>
                        <a:rPr lang="en-GB" sz="2000" u="none" strike="noStrike" kern="1200" dirty="0">
                          <a:solidFill>
                            <a:schemeClr val="dk1"/>
                          </a:solidFill>
                          <a:effectLst/>
                          <a:latin typeface="Calibri" panose="020F0502020204030204" pitchFamily="34" charset="0"/>
                          <a:ea typeface="+mn-ea"/>
                          <a:cs typeface="+mn-cs"/>
                        </a:rPr>
                        <a:t>Developer / Technical Team Lead (J2EE / .NET)</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38,000 – 55,000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QA </a:t>
                      </a:r>
                      <a:r>
                        <a:rPr lang="en-GB" sz="2000" u="none" strike="noStrike" kern="1200" dirty="0">
                          <a:solidFill>
                            <a:schemeClr val="dk1"/>
                          </a:solidFill>
                          <a:effectLst/>
                          <a:latin typeface="Calibri" panose="020F0502020204030204" pitchFamily="34" charset="0"/>
                          <a:ea typeface="+mn-ea"/>
                          <a:cs typeface="+mn-cs"/>
                        </a:rPr>
                        <a:t>Automation Engineer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23,000 – 38,000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QA </a:t>
                      </a:r>
                      <a:r>
                        <a:rPr lang="en-GB" sz="2000" u="none" strike="noStrike" kern="1200" dirty="0">
                          <a:solidFill>
                            <a:schemeClr val="dk1"/>
                          </a:solidFill>
                          <a:effectLst/>
                          <a:latin typeface="Calibri" panose="020F0502020204030204" pitchFamily="34" charset="0"/>
                          <a:ea typeface="+mn-ea"/>
                          <a:cs typeface="+mn-cs"/>
                        </a:rPr>
                        <a:t>Lead</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36,000 – 45,000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QA </a:t>
                      </a:r>
                      <a:r>
                        <a:rPr lang="en-GB" sz="2000" u="none" strike="noStrike" kern="1200" dirty="0">
                          <a:solidFill>
                            <a:schemeClr val="dk1"/>
                          </a:solidFill>
                          <a:effectLst/>
                          <a:latin typeface="Calibri" panose="020F0502020204030204" pitchFamily="34" charset="0"/>
                          <a:ea typeface="+mn-ea"/>
                          <a:cs typeface="+mn-cs"/>
                        </a:rPr>
                        <a:t>Manager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40,000 – 55,000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Technical </a:t>
                      </a:r>
                      <a:r>
                        <a:rPr lang="en-GB" sz="2000" u="none" strike="noStrike" kern="1200" dirty="0">
                          <a:solidFill>
                            <a:schemeClr val="dk1"/>
                          </a:solidFill>
                          <a:effectLst/>
                          <a:latin typeface="Calibri" panose="020F0502020204030204" pitchFamily="34" charset="0"/>
                          <a:ea typeface="+mn-ea"/>
                          <a:cs typeface="+mn-cs"/>
                        </a:rPr>
                        <a:t>Writer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25,000 – 35,000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UX </a:t>
                      </a:r>
                      <a:r>
                        <a:rPr lang="en-GB" sz="2000" u="none" strike="noStrike" kern="1200" dirty="0">
                          <a:solidFill>
                            <a:schemeClr val="dk1"/>
                          </a:solidFill>
                          <a:effectLst/>
                          <a:latin typeface="Calibri" panose="020F0502020204030204" pitchFamily="34" charset="0"/>
                          <a:ea typeface="+mn-ea"/>
                          <a:cs typeface="+mn-cs"/>
                        </a:rPr>
                        <a:t>Designer</a:t>
                      </a:r>
                    </a:p>
                  </a:txBody>
                  <a:tcPr marL="7633" marR="7633" marT="7633" marB="0" anchor="b"/>
                </a:tc>
                <a:tc>
                  <a:txBody>
                    <a:bodyPr/>
                    <a:lstStyle/>
                    <a:p>
                      <a:pPr marL="0" algn="l" defTabSz="914400" rtl="0" eaLnBrk="1" fontAlgn="b" latinLnBrk="0" hangingPunct="1"/>
                      <a:r>
                        <a:rPr lang="en-GB" sz="2000" u="none" strike="noStrike" kern="1200">
                          <a:solidFill>
                            <a:schemeClr val="dk1"/>
                          </a:solidFill>
                          <a:effectLst/>
                          <a:latin typeface="Calibri" panose="020F0502020204030204" pitchFamily="34" charset="0"/>
                          <a:ea typeface="+mn-ea"/>
                          <a:cs typeface="+mn-cs"/>
                        </a:rPr>
                        <a:t>22,000 – 35,000</a:t>
                      </a:r>
                    </a:p>
                  </a:txBody>
                  <a:tcPr marL="7633" marR="7633" marT="7633" marB="0" anchor="b"/>
                </a:tc>
              </a:tr>
              <a:tr h="312395">
                <a:tc>
                  <a:txBody>
                    <a:bodyPr/>
                    <a:lstStyle/>
                    <a:p>
                      <a:pPr marL="0" algn="l" defTabSz="914400" rtl="0" eaLnBrk="1" fontAlgn="b" latinLnBrk="0" hangingPunct="1"/>
                      <a:r>
                        <a:rPr lang="en-GB" sz="2000" u="none" strike="noStrike" kern="1200" dirty="0" smtClean="0">
                          <a:solidFill>
                            <a:schemeClr val="dk1"/>
                          </a:solidFill>
                          <a:effectLst/>
                          <a:latin typeface="Calibri" panose="020F0502020204030204" pitchFamily="34" charset="0"/>
                          <a:ea typeface="+mn-ea"/>
                          <a:cs typeface="+mn-cs"/>
                        </a:rPr>
                        <a:t> Web </a:t>
                      </a:r>
                      <a:r>
                        <a:rPr lang="en-GB" sz="2000" u="none" strike="noStrike" kern="1200" dirty="0">
                          <a:solidFill>
                            <a:schemeClr val="dk1"/>
                          </a:solidFill>
                          <a:effectLst/>
                          <a:latin typeface="Calibri" panose="020F0502020204030204" pitchFamily="34" charset="0"/>
                          <a:ea typeface="+mn-ea"/>
                          <a:cs typeface="+mn-cs"/>
                        </a:rPr>
                        <a:t>Developer</a:t>
                      </a:r>
                    </a:p>
                  </a:txBody>
                  <a:tcPr marL="7633" marR="7633" marT="7633" marB="0" anchor="b"/>
                </a:tc>
                <a:tc>
                  <a:txBody>
                    <a:bodyPr/>
                    <a:lstStyle/>
                    <a:p>
                      <a:pPr marL="0" algn="l" defTabSz="914400" rtl="0" eaLnBrk="1" fontAlgn="b" latinLnBrk="0" hangingPunct="1"/>
                      <a:r>
                        <a:rPr lang="en-GB" sz="2000" u="none" strike="noStrike" kern="1200" dirty="0">
                          <a:solidFill>
                            <a:schemeClr val="dk1"/>
                          </a:solidFill>
                          <a:effectLst/>
                          <a:latin typeface="Calibri" panose="020F0502020204030204" pitchFamily="34" charset="0"/>
                          <a:ea typeface="+mn-ea"/>
                          <a:cs typeface="+mn-cs"/>
                        </a:rPr>
                        <a:t>20,000 – 35,000</a:t>
                      </a:r>
                    </a:p>
                  </a:txBody>
                  <a:tcPr marL="7633" marR="7633" marT="7633" marB="0" anchor="b"/>
                </a:tc>
              </a:tr>
            </a:tbl>
          </a:graphicData>
        </a:graphic>
      </p:graphicFrame>
      <p:sp>
        <p:nvSpPr>
          <p:cNvPr id="7" name="Rectangle 6"/>
          <p:cNvSpPr/>
          <p:nvPr/>
        </p:nvSpPr>
        <p:spPr>
          <a:xfrm>
            <a:off x="247497" y="2258463"/>
            <a:ext cx="3296050" cy="4247317"/>
          </a:xfrm>
          <a:prstGeom prst="rect">
            <a:avLst/>
          </a:prstGeom>
          <a:ln w="19050">
            <a:solidFill>
              <a:schemeClr val="accent2"/>
            </a:solidFill>
          </a:ln>
        </p:spPr>
        <p:txBody>
          <a:bodyPr wrap="square">
            <a:spAutoFit/>
          </a:bodyPr>
          <a:lstStyle/>
          <a:p>
            <a:r>
              <a:rPr lang="en-GB" b="0" i="0" u="none" strike="noStrike" baseline="0" dirty="0" smtClean="0">
                <a:solidFill>
                  <a:schemeClr val="tx1">
                    <a:lumMod val="65000"/>
                    <a:lumOff val="35000"/>
                  </a:schemeClr>
                </a:solidFill>
                <a:latin typeface="Arial" panose="020B0604020202020204" pitchFamily="34" charset="0"/>
              </a:rPr>
              <a:t>Software developers have a great presence in Northern Ireland and the skillset for these candidates have become more demanding for large blue chip organisations and small software houses. </a:t>
            </a:r>
          </a:p>
          <a:p>
            <a:endParaRPr lang="en-GB" dirty="0">
              <a:solidFill>
                <a:schemeClr val="tx1">
                  <a:lumMod val="65000"/>
                  <a:lumOff val="35000"/>
                </a:schemeClr>
              </a:solidFill>
              <a:latin typeface="Arial" panose="020B0604020202020204" pitchFamily="34" charset="0"/>
            </a:endParaRPr>
          </a:p>
          <a:p>
            <a:r>
              <a:rPr lang="en-GB" b="0" i="0" u="none" strike="noStrike" baseline="0" dirty="0" smtClean="0">
                <a:solidFill>
                  <a:schemeClr val="tx1">
                    <a:lumMod val="65000"/>
                    <a:lumOff val="35000"/>
                  </a:schemeClr>
                </a:solidFill>
                <a:latin typeface="Arial" panose="020B0604020202020204" pitchFamily="34" charset="0"/>
              </a:rPr>
              <a:t>The opportunities for candidates in development are exciting, new and abundant. High demand skills within the software development sector include Java, C#, C++, SQL, Android and iOS. </a:t>
            </a:r>
            <a:endParaRPr lang="en-GB" dirty="0">
              <a:solidFill>
                <a:schemeClr val="tx1">
                  <a:lumMod val="65000"/>
                  <a:lumOff val="35000"/>
                </a:schemeClr>
              </a:solidFill>
            </a:endParaRPr>
          </a:p>
        </p:txBody>
      </p:sp>
      <p:pic>
        <p:nvPicPr>
          <p:cNvPr id="8" name="Picture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9" name="Rectangle 8"/>
          <p:cNvSpPr/>
          <p:nvPr/>
        </p:nvSpPr>
        <p:spPr>
          <a:xfrm>
            <a:off x="843745" y="1011854"/>
            <a:ext cx="2667718" cy="584775"/>
          </a:xfrm>
          <a:prstGeom prst="rect">
            <a:avLst/>
          </a:prstGeom>
        </p:spPr>
        <p:txBody>
          <a:bodyPr wrap="none">
            <a:spAutoFit/>
          </a:bodyPr>
          <a:lstStyle/>
          <a:p>
            <a:r>
              <a:rPr lang="en-GB" sz="3200" b="1" dirty="0">
                <a:solidFill>
                  <a:srgbClr val="009DBB"/>
                </a:solidFill>
                <a:latin typeface="focobold"/>
              </a:rPr>
              <a:t>Careers in IT</a:t>
            </a:r>
          </a:p>
        </p:txBody>
      </p:sp>
    </p:spTree>
    <p:extLst>
      <p:ext uri="{BB962C8B-B14F-4D97-AF65-F5344CB8AC3E}">
        <p14:creationId xmlns:p14="http://schemas.microsoft.com/office/powerpoint/2010/main" val="2033466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3745" y="1011854"/>
            <a:ext cx="4464684" cy="584775"/>
          </a:xfrm>
          <a:prstGeom prst="rect">
            <a:avLst/>
          </a:prstGeom>
        </p:spPr>
        <p:txBody>
          <a:bodyPr wrap="none">
            <a:spAutoFit/>
          </a:bodyPr>
          <a:lstStyle/>
          <a:p>
            <a:r>
              <a:rPr lang="en-GB" sz="3200" b="1" dirty="0" smtClean="0">
                <a:solidFill>
                  <a:srgbClr val="009DBB"/>
                </a:solidFill>
                <a:latin typeface="focobold"/>
              </a:rPr>
              <a:t>Current Opportunities</a:t>
            </a:r>
            <a:endParaRPr lang="en-GB" sz="3200" b="1" dirty="0">
              <a:solidFill>
                <a:srgbClr val="009DBB"/>
              </a:solidFill>
              <a:latin typeface="focobold"/>
            </a:endParaRPr>
          </a:p>
        </p:txBody>
      </p:sp>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Tree>
    <p:extLst>
      <p:ext uri="{BB962C8B-B14F-4D97-AF65-F5344CB8AC3E}">
        <p14:creationId xmlns:p14="http://schemas.microsoft.com/office/powerpoint/2010/main" val="37750267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3745" y="1011854"/>
            <a:ext cx="4419800" cy="584775"/>
          </a:xfrm>
          <a:prstGeom prst="rect">
            <a:avLst/>
          </a:prstGeom>
        </p:spPr>
        <p:txBody>
          <a:bodyPr wrap="none">
            <a:spAutoFit/>
          </a:bodyPr>
          <a:lstStyle/>
          <a:p>
            <a:r>
              <a:rPr lang="en-GB" sz="3200" b="1" dirty="0" smtClean="0">
                <a:solidFill>
                  <a:srgbClr val="009DBB"/>
                </a:solidFill>
                <a:latin typeface="focobold"/>
              </a:rPr>
              <a:t>Register your interest</a:t>
            </a:r>
            <a:endParaRPr lang="en-GB" sz="3200" b="1" dirty="0">
              <a:solidFill>
                <a:srgbClr val="009DBB"/>
              </a:solidFill>
              <a:latin typeface="focobold"/>
            </a:endParaRPr>
          </a:p>
        </p:txBody>
      </p:sp>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6" name="Rectangle 5"/>
          <p:cNvSpPr/>
          <p:nvPr/>
        </p:nvSpPr>
        <p:spPr>
          <a:xfrm>
            <a:off x="573206" y="2115670"/>
            <a:ext cx="10809027" cy="3785652"/>
          </a:xfrm>
          <a:prstGeom prst="rect">
            <a:avLst/>
          </a:prstGeom>
        </p:spPr>
        <p:txBody>
          <a:bodyPr wrap="square">
            <a:spAutoFit/>
          </a:bodyPr>
          <a:lstStyle/>
          <a:p>
            <a:r>
              <a:rPr lang="en-GB" dirty="0">
                <a:solidFill>
                  <a:schemeClr val="tx1">
                    <a:lumMod val="65000"/>
                    <a:lumOff val="35000"/>
                  </a:schemeClr>
                </a:solidFill>
                <a:latin typeface="focobold"/>
              </a:rPr>
              <a:t>There’s an excellent education system, a world-class healthcare service and all manner of very affordable property</a:t>
            </a:r>
            <a:r>
              <a:rPr lang="en-GB" dirty="0" smtClean="0">
                <a:solidFill>
                  <a:schemeClr val="tx1">
                    <a:lumMod val="65000"/>
                    <a:lumOff val="35000"/>
                  </a:schemeClr>
                </a:solidFill>
                <a:latin typeface="focobold"/>
              </a:rPr>
              <a:t>.</a:t>
            </a:r>
          </a:p>
          <a:p>
            <a:endParaRPr lang="en-GB" dirty="0">
              <a:solidFill>
                <a:schemeClr val="tx1">
                  <a:lumMod val="65000"/>
                  <a:lumOff val="35000"/>
                </a:schemeClr>
              </a:solidFill>
              <a:latin typeface="focobold"/>
            </a:endParaRPr>
          </a:p>
          <a:p>
            <a:r>
              <a:rPr lang="en-GB" dirty="0" smtClean="0">
                <a:solidFill>
                  <a:schemeClr val="tx1">
                    <a:lumMod val="65000"/>
                    <a:lumOff val="35000"/>
                  </a:schemeClr>
                </a:solidFill>
                <a:latin typeface="focobold"/>
              </a:rPr>
              <a:t>Northern Ireland may </a:t>
            </a:r>
            <a:r>
              <a:rPr lang="en-GB" dirty="0">
                <a:solidFill>
                  <a:schemeClr val="tx1">
                    <a:lumMod val="65000"/>
                    <a:lumOff val="35000"/>
                  </a:schemeClr>
                </a:solidFill>
                <a:latin typeface="focobold"/>
              </a:rPr>
              <a:t>be renowned for its work ethic, but it places equal emphasis on the friendliness of the people and the quality of life. With little congestion, efficient public transport, and an </a:t>
            </a:r>
            <a:r>
              <a:rPr lang="en-GB" dirty="0" smtClean="0">
                <a:solidFill>
                  <a:schemeClr val="tx1">
                    <a:lumMod val="65000"/>
                    <a:lumOff val="35000"/>
                  </a:schemeClr>
                </a:solidFill>
                <a:latin typeface="focobold"/>
              </a:rPr>
              <a:t>easy-going </a:t>
            </a:r>
            <a:r>
              <a:rPr lang="en-GB" dirty="0">
                <a:solidFill>
                  <a:schemeClr val="tx1">
                    <a:lumMod val="65000"/>
                    <a:lumOff val="35000"/>
                  </a:schemeClr>
                </a:solidFill>
                <a:latin typeface="focobold"/>
              </a:rPr>
              <a:t>lifestyle, there are few obstacles to generating a contented and productive </a:t>
            </a:r>
            <a:r>
              <a:rPr lang="en-GB" dirty="0" smtClean="0">
                <a:solidFill>
                  <a:schemeClr val="tx1">
                    <a:lumMod val="65000"/>
                    <a:lumOff val="35000"/>
                  </a:schemeClr>
                </a:solidFill>
                <a:latin typeface="focobold"/>
              </a:rPr>
              <a:t>workforce.</a:t>
            </a:r>
          </a:p>
          <a:p>
            <a:endParaRPr lang="en-GB" dirty="0">
              <a:solidFill>
                <a:schemeClr val="tx1">
                  <a:lumMod val="65000"/>
                  <a:lumOff val="35000"/>
                </a:schemeClr>
              </a:solidFill>
              <a:latin typeface="focobold"/>
            </a:endParaRPr>
          </a:p>
          <a:p>
            <a:r>
              <a:rPr lang="en-GB" dirty="0" smtClean="0">
                <a:solidFill>
                  <a:schemeClr val="tx1">
                    <a:lumMod val="65000"/>
                    <a:lumOff val="35000"/>
                  </a:schemeClr>
                </a:solidFill>
                <a:latin typeface="focobold"/>
              </a:rPr>
              <a:t>You </a:t>
            </a:r>
            <a:r>
              <a:rPr lang="en-GB" dirty="0">
                <a:solidFill>
                  <a:schemeClr val="tx1">
                    <a:lumMod val="65000"/>
                    <a:lumOff val="35000"/>
                  </a:schemeClr>
                </a:solidFill>
                <a:latin typeface="focobold"/>
              </a:rPr>
              <a:t>can cross Northern Ireland by car in </a:t>
            </a:r>
            <a:r>
              <a:rPr lang="en-GB" dirty="0" smtClean="0">
                <a:solidFill>
                  <a:schemeClr val="tx1">
                    <a:lumMod val="65000"/>
                    <a:lumOff val="35000"/>
                  </a:schemeClr>
                </a:solidFill>
                <a:latin typeface="focobold"/>
              </a:rPr>
              <a:t>approx. two </a:t>
            </a:r>
            <a:r>
              <a:rPr lang="en-GB" dirty="0">
                <a:solidFill>
                  <a:schemeClr val="tx1">
                    <a:lumMod val="65000"/>
                    <a:lumOff val="35000"/>
                  </a:schemeClr>
                </a:solidFill>
                <a:latin typeface="focobold"/>
              </a:rPr>
              <a:t>hours – north to south, or east to west – but in between there is a rich variety of scenery, activities, and a host of cultural attractions and leisure opportunities.</a:t>
            </a:r>
            <a:endParaRPr lang="en-GB" dirty="0" smtClean="0">
              <a:solidFill>
                <a:schemeClr val="tx1">
                  <a:lumMod val="65000"/>
                  <a:lumOff val="35000"/>
                </a:schemeClr>
              </a:solidFill>
              <a:latin typeface="focobold"/>
            </a:endParaRPr>
          </a:p>
          <a:p>
            <a:pPr algn="ctr"/>
            <a:endParaRPr lang="en-GB" sz="2000" b="1" dirty="0">
              <a:solidFill>
                <a:schemeClr val="tx1">
                  <a:lumMod val="65000"/>
                  <a:lumOff val="35000"/>
                </a:schemeClr>
              </a:solidFill>
              <a:latin typeface="focobold"/>
            </a:endParaRPr>
          </a:p>
          <a:p>
            <a:pPr algn="ctr"/>
            <a:endParaRPr lang="en-GB" sz="2000" b="1" dirty="0">
              <a:solidFill>
                <a:schemeClr val="tx1">
                  <a:lumMod val="65000"/>
                  <a:lumOff val="35000"/>
                </a:schemeClr>
              </a:solidFill>
              <a:latin typeface="focobold"/>
            </a:endParaRPr>
          </a:p>
          <a:p>
            <a:pPr algn="ctr"/>
            <a:r>
              <a:rPr lang="en-GB" sz="2000" b="1" dirty="0" smtClean="0">
                <a:solidFill>
                  <a:schemeClr val="tx1">
                    <a:lumMod val="65000"/>
                    <a:lumOff val="35000"/>
                  </a:schemeClr>
                </a:solidFill>
                <a:latin typeface="focobold"/>
              </a:rPr>
              <a:t>So </a:t>
            </a:r>
            <a:r>
              <a:rPr lang="en-GB" sz="2000" b="1" dirty="0">
                <a:solidFill>
                  <a:schemeClr val="tx1">
                    <a:lumMod val="65000"/>
                    <a:lumOff val="35000"/>
                  </a:schemeClr>
                </a:solidFill>
                <a:latin typeface="focobold"/>
              </a:rPr>
              <a:t>there is always plenty to see and do – after work, of course</a:t>
            </a:r>
            <a:r>
              <a:rPr lang="en-GB" sz="2000" b="1" dirty="0" smtClean="0">
                <a:solidFill>
                  <a:schemeClr val="tx1">
                    <a:lumMod val="65000"/>
                    <a:lumOff val="35000"/>
                  </a:schemeClr>
                </a:solidFill>
                <a:latin typeface="focobold"/>
              </a:rPr>
              <a:t>!</a:t>
            </a:r>
            <a:endParaRPr lang="en-GB" sz="2000" b="1" dirty="0">
              <a:solidFill>
                <a:schemeClr val="tx1">
                  <a:lumMod val="65000"/>
                  <a:lumOff val="35000"/>
                </a:schemeClr>
              </a:solidFill>
              <a:latin typeface="focobold"/>
            </a:endParaRPr>
          </a:p>
        </p:txBody>
      </p:sp>
    </p:spTree>
    <p:extLst>
      <p:ext uri="{BB962C8B-B14F-4D97-AF65-F5344CB8AC3E}">
        <p14:creationId xmlns:p14="http://schemas.microsoft.com/office/powerpoint/2010/main" val="1668432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lfast - A Brand New D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8616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25" name="Rectangle 24"/>
          <p:cNvSpPr/>
          <p:nvPr/>
        </p:nvSpPr>
        <p:spPr>
          <a:xfrm>
            <a:off x="690772" y="1848167"/>
            <a:ext cx="10809027" cy="4134465"/>
          </a:xfrm>
          <a:prstGeom prst="rect">
            <a:avLst/>
          </a:prstGeom>
        </p:spPr>
        <p:txBody>
          <a:bodyPr wrap="square">
            <a:spAutoFit/>
          </a:bodyPr>
          <a:lstStyle/>
          <a:p>
            <a:r>
              <a:rPr lang="en-GB" dirty="0">
                <a:solidFill>
                  <a:schemeClr val="tx1">
                    <a:lumMod val="65000"/>
                    <a:lumOff val="35000"/>
                  </a:schemeClr>
                </a:solidFill>
                <a:latin typeface="focobold"/>
              </a:rPr>
              <a:t>Belfast is the capital city of Northern Ireland. </a:t>
            </a:r>
          </a:p>
          <a:p>
            <a:endParaRPr lang="en-GB" dirty="0" smtClean="0">
              <a:solidFill>
                <a:schemeClr val="tx1">
                  <a:lumMod val="65000"/>
                  <a:lumOff val="35000"/>
                </a:schemeClr>
              </a:solidFill>
              <a:latin typeface="focobold"/>
            </a:endParaRPr>
          </a:p>
          <a:p>
            <a:r>
              <a:rPr lang="en-GB" dirty="0" smtClean="0">
                <a:solidFill>
                  <a:schemeClr val="tx1">
                    <a:lumMod val="65000"/>
                    <a:lumOff val="35000"/>
                  </a:schemeClr>
                </a:solidFill>
                <a:latin typeface="focobold"/>
              </a:rPr>
              <a:t>Belfast </a:t>
            </a:r>
            <a:r>
              <a:rPr lang="en-GB" dirty="0">
                <a:solidFill>
                  <a:schemeClr val="tx1">
                    <a:lumMod val="65000"/>
                    <a:lumOff val="35000"/>
                  </a:schemeClr>
                </a:solidFill>
                <a:latin typeface="focobold"/>
              </a:rPr>
              <a:t>has a metropolitan population of 750,000. This makes it the second largest city on the island of Ireland and a great place to live and work.</a:t>
            </a:r>
          </a:p>
          <a:p>
            <a:endParaRPr lang="en-GB" dirty="0">
              <a:solidFill>
                <a:schemeClr val="tx1">
                  <a:lumMod val="65000"/>
                  <a:lumOff val="35000"/>
                </a:schemeClr>
              </a:solidFill>
              <a:latin typeface="focobold"/>
            </a:endParaRPr>
          </a:p>
          <a:p>
            <a:pPr>
              <a:spcAft>
                <a:spcPts val="800"/>
              </a:spcAft>
            </a:pPr>
            <a:r>
              <a:rPr lang="en-GB" dirty="0">
                <a:solidFill>
                  <a:schemeClr val="tx1">
                    <a:lumMod val="65000"/>
                    <a:lumOff val="35000"/>
                  </a:schemeClr>
                </a:solidFill>
                <a:latin typeface="focobold"/>
              </a:rPr>
              <a:t>Outside of London, Northern Ireland is the leading UK region for attracting inward investment. Belfast is the world’s top destination city for financial services technologies investments. This success has led to over 800 international companies employing in excess of 75,000 </a:t>
            </a:r>
            <a:r>
              <a:rPr lang="en-GB" dirty="0" smtClean="0">
                <a:solidFill>
                  <a:schemeClr val="tx1">
                    <a:lumMod val="65000"/>
                    <a:lumOff val="35000"/>
                  </a:schemeClr>
                </a:solidFill>
                <a:latin typeface="focobold"/>
              </a:rPr>
              <a:t>people.</a:t>
            </a:r>
            <a:br>
              <a:rPr lang="en-GB" dirty="0" smtClean="0">
                <a:solidFill>
                  <a:schemeClr val="tx1">
                    <a:lumMod val="65000"/>
                    <a:lumOff val="35000"/>
                  </a:schemeClr>
                </a:solidFill>
                <a:latin typeface="focobold"/>
              </a:rPr>
            </a:br>
            <a:r>
              <a:rPr lang="en-GB" dirty="0" smtClean="0">
                <a:solidFill>
                  <a:schemeClr val="tx1">
                    <a:lumMod val="65000"/>
                    <a:lumOff val="35000"/>
                  </a:schemeClr>
                </a:solidFill>
                <a:latin typeface="focobold"/>
              </a:rPr>
              <a:t/>
            </a:r>
            <a:br>
              <a:rPr lang="en-GB" dirty="0" smtClean="0">
                <a:solidFill>
                  <a:schemeClr val="tx1">
                    <a:lumMod val="65000"/>
                    <a:lumOff val="35000"/>
                  </a:schemeClr>
                </a:solidFill>
                <a:latin typeface="focobold"/>
              </a:rPr>
            </a:br>
            <a:r>
              <a:rPr lang="en-GB" dirty="0" smtClean="0">
                <a:solidFill>
                  <a:schemeClr val="tx1">
                    <a:lumMod val="65000"/>
                    <a:lumOff val="35000"/>
                  </a:schemeClr>
                </a:solidFill>
                <a:latin typeface="focobold"/>
              </a:rPr>
              <a:t>Belfast </a:t>
            </a:r>
            <a:r>
              <a:rPr lang="en-GB" dirty="0">
                <a:solidFill>
                  <a:schemeClr val="tx1">
                    <a:lumMod val="65000"/>
                    <a:lumOff val="35000"/>
                  </a:schemeClr>
                </a:solidFill>
                <a:latin typeface="focobold"/>
              </a:rPr>
              <a:t>is two hours from Dublin by rail or road and only one hour from London by air, there are almost 30 daily flights to London and daily direct connections to the U.S. </a:t>
            </a:r>
          </a:p>
          <a:p>
            <a:endParaRPr lang="en-GB" dirty="0">
              <a:solidFill>
                <a:schemeClr val="tx1">
                  <a:lumMod val="65000"/>
                  <a:lumOff val="35000"/>
                </a:schemeClr>
              </a:solidFill>
              <a:latin typeface="focobold"/>
            </a:endParaRPr>
          </a:p>
          <a:p>
            <a:r>
              <a:rPr lang="en-GB" sz="2000" b="1" i="0" dirty="0" smtClean="0">
                <a:solidFill>
                  <a:srgbClr val="009DBB"/>
                </a:solidFill>
                <a:effectLst/>
                <a:latin typeface="focobold"/>
              </a:rPr>
              <a:t>Belfast is one of Europe's fastest growing technology hubs and we're inviting Europe's best and brightest talent to come and work with some of the world's leading IT brands.</a:t>
            </a:r>
            <a:endParaRPr lang="en-GB" sz="2000" b="1" dirty="0" smtClean="0"/>
          </a:p>
        </p:txBody>
      </p:sp>
      <p:sp>
        <p:nvSpPr>
          <p:cNvPr id="2" name="Rectangle 1"/>
          <p:cNvSpPr/>
          <p:nvPr/>
        </p:nvSpPr>
        <p:spPr>
          <a:xfrm>
            <a:off x="843745" y="1011854"/>
            <a:ext cx="4669868" cy="584775"/>
          </a:xfrm>
          <a:prstGeom prst="rect">
            <a:avLst/>
          </a:prstGeom>
        </p:spPr>
        <p:txBody>
          <a:bodyPr wrap="none">
            <a:spAutoFit/>
          </a:bodyPr>
          <a:lstStyle/>
          <a:p>
            <a:r>
              <a:rPr lang="en-GB" sz="3200" b="1" dirty="0">
                <a:solidFill>
                  <a:srgbClr val="009DBB"/>
                </a:solidFill>
                <a:latin typeface="focobold"/>
              </a:rPr>
              <a:t>About Northern Ireland</a:t>
            </a:r>
          </a:p>
        </p:txBody>
      </p:sp>
    </p:spTree>
    <p:extLst>
      <p:ext uri="{BB962C8B-B14F-4D97-AF65-F5344CB8AC3E}">
        <p14:creationId xmlns:p14="http://schemas.microsoft.com/office/powerpoint/2010/main" val="1152142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274180454"/>
              </p:ext>
            </p:extLst>
          </p:nvPr>
        </p:nvGraphicFramePr>
        <p:xfrm>
          <a:off x="794006" y="2222319"/>
          <a:ext cx="10389870" cy="3771900"/>
        </p:xfrm>
        <a:graphic>
          <a:graphicData uri="http://schemas.openxmlformats.org/drawingml/2006/table">
            <a:tbl>
              <a:tblPr>
                <a:tableStyleId>{10A1B5D5-9B99-4C35-A422-299274C87663}</a:tableStyleId>
              </a:tblPr>
              <a:tblGrid>
                <a:gridCol w="2591344"/>
                <a:gridCol w="7798526"/>
              </a:tblGrid>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National </a:t>
                      </a:r>
                      <a:r>
                        <a:rPr lang="en-GB" sz="2000" b="1" u="none" strike="noStrike" kern="1200" dirty="0" smtClean="0">
                          <a:solidFill>
                            <a:schemeClr val="dk1"/>
                          </a:solidFill>
                          <a:effectLst/>
                          <a:latin typeface="Calibri" panose="020F0502020204030204" pitchFamily="34" charset="0"/>
                          <a:ea typeface="+mn-ea"/>
                          <a:cs typeface="+mn-cs"/>
                        </a:rPr>
                        <a:t>Day</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St Patrick's Day, 17th March</a:t>
                      </a:r>
                    </a:p>
                  </a:txBody>
                  <a:tcPr marL="9525" marR="9525" marT="9525" marB="0" anchor="ctr"/>
                </a:tc>
              </a:tr>
              <a:tr h="238125">
                <a:tc>
                  <a:txBody>
                    <a:bodyPr/>
                    <a:lstStyle/>
                    <a:p>
                      <a:pPr marL="0" algn="l" defTabSz="914400" rtl="0" eaLnBrk="1" fontAlgn="b" latinLnBrk="0" hangingPunct="1"/>
                      <a:r>
                        <a:rPr lang="en-GB" sz="2000" b="1" u="none" strike="noStrike" kern="1200" dirty="0" smtClean="0">
                          <a:solidFill>
                            <a:schemeClr val="dk1"/>
                          </a:solidFill>
                          <a:effectLst/>
                          <a:latin typeface="Calibri" panose="020F0502020204030204" pitchFamily="34" charset="0"/>
                          <a:ea typeface="+mn-ea"/>
                          <a:cs typeface="+mn-cs"/>
                        </a:rPr>
                        <a:t>Area</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5,459 square miles (14,139 km²)</a:t>
                      </a:r>
                    </a:p>
                  </a:txBody>
                  <a:tcPr marL="9525" marR="9525" marT="9525" marB="0" anchor="ctr"/>
                </a:tc>
              </a:tr>
              <a:tr h="238125">
                <a:tc>
                  <a:txBody>
                    <a:bodyPr/>
                    <a:lstStyle/>
                    <a:p>
                      <a:pPr marL="0" algn="l" defTabSz="914400" rtl="0" eaLnBrk="1" fontAlgn="b" latinLnBrk="0" hangingPunct="1"/>
                      <a:r>
                        <a:rPr lang="en-GB" sz="2000" b="1" u="none" strike="noStrike" kern="1200" dirty="0" smtClean="0">
                          <a:solidFill>
                            <a:schemeClr val="dk1"/>
                          </a:solidFill>
                          <a:effectLst/>
                          <a:latin typeface="Calibri" panose="020F0502020204030204" pitchFamily="34" charset="0"/>
                          <a:ea typeface="+mn-ea"/>
                          <a:cs typeface="+mn-cs"/>
                        </a:rPr>
                        <a:t>Population</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dirty="0" smtClean="0">
                          <a:solidFill>
                            <a:schemeClr val="tx1"/>
                          </a:solidFill>
                          <a:latin typeface="Calibri" panose="020F0502020204030204" pitchFamily="34" charset="0"/>
                        </a:rPr>
                        <a:t>1,800,000 </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Capital </a:t>
                      </a:r>
                      <a:r>
                        <a:rPr lang="en-GB" sz="2000" b="1" u="none" strike="noStrike" kern="1200" dirty="0" smtClean="0">
                          <a:solidFill>
                            <a:schemeClr val="dk1"/>
                          </a:solidFill>
                          <a:effectLst/>
                          <a:latin typeface="Calibri" panose="020F0502020204030204" pitchFamily="34" charset="0"/>
                          <a:ea typeface="+mn-ea"/>
                          <a:cs typeface="+mn-cs"/>
                        </a:rPr>
                        <a:t>City</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Belfast</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Major </a:t>
                      </a:r>
                      <a:r>
                        <a:rPr lang="en-GB" sz="2000" b="1" u="none" strike="noStrike" kern="1200" dirty="0" smtClean="0">
                          <a:solidFill>
                            <a:schemeClr val="dk1"/>
                          </a:solidFill>
                          <a:effectLst/>
                          <a:latin typeface="Calibri" panose="020F0502020204030204" pitchFamily="34" charset="0"/>
                          <a:ea typeface="+mn-ea"/>
                          <a:cs typeface="+mn-cs"/>
                        </a:rPr>
                        <a:t>Cities</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Belfast, Derry, Lisburn, Armagh</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Official </a:t>
                      </a:r>
                      <a:r>
                        <a:rPr lang="en-GB" sz="2000" b="1" u="none" strike="noStrike" kern="1200" dirty="0" smtClean="0">
                          <a:solidFill>
                            <a:schemeClr val="dk1"/>
                          </a:solidFill>
                          <a:effectLst/>
                          <a:latin typeface="Calibri" panose="020F0502020204030204" pitchFamily="34" charset="0"/>
                          <a:ea typeface="+mn-ea"/>
                          <a:cs typeface="+mn-cs"/>
                        </a:rPr>
                        <a:t>Language</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smtClean="0">
                          <a:solidFill>
                            <a:schemeClr val="tx1"/>
                          </a:solidFill>
                          <a:effectLst/>
                          <a:latin typeface="Calibri" panose="020F0502020204030204" pitchFamily="34" charset="0"/>
                          <a:ea typeface="+mn-ea"/>
                          <a:cs typeface="+mn-cs"/>
                        </a:rPr>
                        <a:t>English</a:t>
                      </a:r>
                      <a:endParaRPr lang="en-GB" sz="2000" u="none" strike="noStrike" kern="1200" dirty="0">
                        <a:solidFill>
                          <a:schemeClr val="tx1"/>
                        </a:solidFill>
                        <a:effectLst/>
                        <a:latin typeface="Calibri" panose="020F0502020204030204" pitchFamily="34" charset="0"/>
                        <a:ea typeface="+mn-ea"/>
                        <a:cs typeface="+mn-cs"/>
                      </a:endParaRPr>
                    </a:p>
                  </a:txBody>
                  <a:tcPr marL="9525" marR="9525" marT="9525" marB="0" anchor="ctr"/>
                </a:tc>
              </a:tr>
              <a:tr h="238125">
                <a:tc>
                  <a:txBody>
                    <a:bodyPr/>
                    <a:lstStyle/>
                    <a:p>
                      <a:pPr marL="0" algn="l" defTabSz="914400" rtl="0" eaLnBrk="1" fontAlgn="b" latinLnBrk="0" hangingPunct="1"/>
                      <a:r>
                        <a:rPr lang="en-GB" sz="2000" b="1" u="none" strike="noStrike" kern="1200" dirty="0" smtClean="0">
                          <a:solidFill>
                            <a:schemeClr val="dk1"/>
                          </a:solidFill>
                          <a:effectLst/>
                          <a:latin typeface="Calibri" panose="020F0502020204030204" pitchFamily="34" charset="0"/>
                          <a:ea typeface="+mn-ea"/>
                          <a:cs typeface="+mn-cs"/>
                        </a:rPr>
                        <a:t>Nationality</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British and Irish</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Main </a:t>
                      </a:r>
                      <a:r>
                        <a:rPr lang="en-GB" sz="2000" b="1" u="none" strike="noStrike" kern="1200" dirty="0" smtClean="0">
                          <a:solidFill>
                            <a:schemeClr val="dk1"/>
                          </a:solidFill>
                          <a:effectLst/>
                          <a:latin typeface="Calibri" panose="020F0502020204030204" pitchFamily="34" charset="0"/>
                          <a:ea typeface="+mn-ea"/>
                          <a:cs typeface="+mn-cs"/>
                        </a:rPr>
                        <a:t>religion</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Christianity</a:t>
                      </a:r>
                    </a:p>
                  </a:txBody>
                  <a:tcPr marL="9525" marR="9525" marT="9525" marB="0" anchor="ctr"/>
                </a:tc>
              </a:tr>
              <a:tr h="238125">
                <a:tc>
                  <a:txBody>
                    <a:bodyPr/>
                    <a:lstStyle/>
                    <a:p>
                      <a:pPr marL="0" algn="l" defTabSz="914400" rtl="0" eaLnBrk="1" fontAlgn="b" latinLnBrk="0" hangingPunct="1"/>
                      <a:r>
                        <a:rPr lang="en-GB" sz="2000" b="1" u="none" strike="noStrike" kern="1200" dirty="0" smtClean="0">
                          <a:solidFill>
                            <a:schemeClr val="dk1"/>
                          </a:solidFill>
                          <a:effectLst/>
                          <a:latin typeface="Calibri" panose="020F0502020204030204" pitchFamily="34" charset="0"/>
                          <a:ea typeface="+mn-ea"/>
                          <a:cs typeface="+mn-cs"/>
                        </a:rPr>
                        <a:t>Currency</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smtClean="0">
                          <a:solidFill>
                            <a:schemeClr val="tx1"/>
                          </a:solidFill>
                          <a:effectLst/>
                          <a:latin typeface="Calibri" panose="020F0502020204030204" pitchFamily="34" charset="0"/>
                          <a:ea typeface="+mn-ea"/>
                          <a:cs typeface="+mn-cs"/>
                        </a:rPr>
                        <a:t>Pound </a:t>
                      </a:r>
                      <a:r>
                        <a:rPr lang="en-GB" sz="2000" u="none" strike="noStrike" kern="1200" dirty="0">
                          <a:solidFill>
                            <a:schemeClr val="tx1"/>
                          </a:solidFill>
                          <a:effectLst/>
                          <a:latin typeface="Calibri" panose="020F0502020204030204" pitchFamily="34" charset="0"/>
                          <a:ea typeface="+mn-ea"/>
                          <a:cs typeface="+mn-cs"/>
                        </a:rPr>
                        <a:t>Sterling (£)</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Highest </a:t>
                      </a:r>
                      <a:r>
                        <a:rPr lang="en-GB" sz="2000" b="1" u="none" strike="noStrike" kern="1200" dirty="0" smtClean="0">
                          <a:solidFill>
                            <a:schemeClr val="dk1"/>
                          </a:solidFill>
                          <a:effectLst/>
                          <a:latin typeface="Calibri" panose="020F0502020204030204" pitchFamily="34" charset="0"/>
                          <a:ea typeface="+mn-ea"/>
                          <a:cs typeface="+mn-cs"/>
                        </a:rPr>
                        <a:t>point</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err="1">
                          <a:solidFill>
                            <a:schemeClr val="tx1"/>
                          </a:solidFill>
                          <a:effectLst/>
                          <a:latin typeface="Calibri" panose="020F0502020204030204" pitchFamily="34" charset="0"/>
                          <a:ea typeface="+mn-ea"/>
                          <a:cs typeface="+mn-cs"/>
                        </a:rPr>
                        <a:t>Slieve</a:t>
                      </a:r>
                      <a:r>
                        <a:rPr lang="en-GB" sz="2000" u="none" strike="noStrike" kern="1200" dirty="0">
                          <a:solidFill>
                            <a:schemeClr val="tx1"/>
                          </a:solidFill>
                          <a:effectLst/>
                          <a:latin typeface="Calibri" panose="020F0502020204030204" pitchFamily="34" charset="0"/>
                          <a:ea typeface="+mn-ea"/>
                          <a:cs typeface="+mn-cs"/>
                        </a:rPr>
                        <a:t> </a:t>
                      </a:r>
                      <a:r>
                        <a:rPr lang="en-GB" sz="2000" u="none" strike="noStrike" kern="1200" dirty="0" err="1">
                          <a:solidFill>
                            <a:schemeClr val="tx1"/>
                          </a:solidFill>
                          <a:effectLst/>
                          <a:latin typeface="Calibri" panose="020F0502020204030204" pitchFamily="34" charset="0"/>
                          <a:ea typeface="+mn-ea"/>
                          <a:cs typeface="+mn-cs"/>
                        </a:rPr>
                        <a:t>Donard</a:t>
                      </a:r>
                      <a:r>
                        <a:rPr lang="en-GB" sz="2000" u="none" strike="noStrike" kern="1200" dirty="0">
                          <a:solidFill>
                            <a:schemeClr val="tx1"/>
                          </a:solidFill>
                          <a:effectLst/>
                          <a:latin typeface="Calibri" panose="020F0502020204030204" pitchFamily="34" charset="0"/>
                          <a:ea typeface="+mn-ea"/>
                          <a:cs typeface="+mn-cs"/>
                        </a:rPr>
                        <a:t> mountain 848 m (2782 </a:t>
                      </a:r>
                      <a:r>
                        <a:rPr lang="en-GB" sz="2000" u="none" strike="noStrike" kern="1200" dirty="0" err="1">
                          <a:solidFill>
                            <a:schemeClr val="tx1"/>
                          </a:solidFill>
                          <a:effectLst/>
                          <a:latin typeface="Calibri" panose="020F0502020204030204" pitchFamily="34" charset="0"/>
                          <a:ea typeface="+mn-ea"/>
                          <a:cs typeface="+mn-cs"/>
                        </a:rPr>
                        <a:t>ft</a:t>
                      </a:r>
                      <a:r>
                        <a:rPr lang="en-GB" sz="2000" u="none" strike="noStrike" kern="1200" dirty="0">
                          <a:solidFill>
                            <a:schemeClr val="tx1"/>
                          </a:solidFill>
                          <a:effectLst/>
                          <a:latin typeface="Calibri" panose="020F0502020204030204" pitchFamily="34" charset="0"/>
                          <a:ea typeface="+mn-ea"/>
                          <a:cs typeface="+mn-cs"/>
                        </a:rPr>
                        <a:t>),</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Longest </a:t>
                      </a:r>
                      <a:r>
                        <a:rPr lang="en-GB" sz="2000" b="1" u="none" strike="noStrike" kern="1200" dirty="0" smtClean="0">
                          <a:solidFill>
                            <a:schemeClr val="dk1"/>
                          </a:solidFill>
                          <a:effectLst/>
                          <a:latin typeface="Calibri" panose="020F0502020204030204" pitchFamily="34" charset="0"/>
                          <a:ea typeface="+mn-ea"/>
                          <a:cs typeface="+mn-cs"/>
                        </a:rPr>
                        <a:t>river</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River Bann 129 kilometres (80 miles)</a:t>
                      </a:r>
                    </a:p>
                  </a:txBody>
                  <a:tcPr marL="9525" marR="9525" marT="9525" marB="0" anchor="ctr"/>
                </a:tc>
              </a:tr>
              <a:tr h="238125">
                <a:tc>
                  <a:txBody>
                    <a:bodyPr/>
                    <a:lstStyle/>
                    <a:p>
                      <a:pPr marL="0" algn="l" defTabSz="914400" rtl="0" eaLnBrk="1" fontAlgn="b" latinLnBrk="0" hangingPunct="1"/>
                      <a:r>
                        <a:rPr lang="en-GB" sz="2000" b="1" u="none" strike="noStrike" kern="1200" dirty="0">
                          <a:solidFill>
                            <a:schemeClr val="dk1"/>
                          </a:solidFill>
                          <a:effectLst/>
                          <a:latin typeface="Calibri" panose="020F0502020204030204" pitchFamily="34" charset="0"/>
                          <a:ea typeface="+mn-ea"/>
                          <a:cs typeface="+mn-cs"/>
                        </a:rPr>
                        <a:t>Largest </a:t>
                      </a:r>
                      <a:r>
                        <a:rPr lang="en-GB" sz="2000" b="1" u="none" strike="noStrike" kern="1200" dirty="0" smtClean="0">
                          <a:solidFill>
                            <a:schemeClr val="dk1"/>
                          </a:solidFill>
                          <a:effectLst/>
                          <a:latin typeface="Calibri" panose="020F0502020204030204" pitchFamily="34" charset="0"/>
                          <a:ea typeface="+mn-ea"/>
                          <a:cs typeface="+mn-cs"/>
                        </a:rPr>
                        <a:t>Lake</a:t>
                      </a:r>
                      <a:endParaRPr lang="en-GB" sz="2000" b="1" u="none" strike="noStrike" kern="1200" dirty="0">
                        <a:solidFill>
                          <a:schemeClr val="dk1"/>
                        </a:solidFill>
                        <a:effectLst/>
                        <a:latin typeface="Calibri" panose="020F0502020204030204" pitchFamily="34" charset="0"/>
                        <a:ea typeface="+mn-ea"/>
                        <a:cs typeface="+mn-cs"/>
                      </a:endParaRPr>
                    </a:p>
                  </a:txBody>
                  <a:tcPr marL="9525" marR="9525" marT="9525" marB="0" anchor="ctr"/>
                </a:tc>
                <a:tc>
                  <a:txBody>
                    <a:bodyPr/>
                    <a:lstStyle/>
                    <a:p>
                      <a:pPr marL="0" algn="l" defTabSz="914400" rtl="0" eaLnBrk="1" fontAlgn="b" latinLnBrk="0" hangingPunct="1"/>
                      <a:r>
                        <a:rPr lang="en-GB" sz="2000" u="none" strike="noStrike" kern="1200" dirty="0">
                          <a:solidFill>
                            <a:schemeClr val="tx1"/>
                          </a:solidFill>
                          <a:effectLst/>
                          <a:latin typeface="Calibri" panose="020F0502020204030204" pitchFamily="34" charset="0"/>
                          <a:ea typeface="+mn-ea"/>
                          <a:cs typeface="+mn-cs"/>
                        </a:rPr>
                        <a:t>Lough Neagh - 151 square miles (392 km²) Also the largest lake in the UK</a:t>
                      </a:r>
                    </a:p>
                  </a:txBody>
                  <a:tcPr marL="9525" marR="9525" marT="9525" marB="0" anchor="ctr"/>
                </a:tc>
              </a:tr>
            </a:tbl>
          </a:graphicData>
        </a:graphic>
      </p:graphicFrame>
      <p:pic>
        <p:nvPicPr>
          <p:cNvPr id="7" name="Picture 6"/>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9363240" y="129459"/>
            <a:ext cx="2628110" cy="784746"/>
          </a:xfrm>
          <a:prstGeom prst="rect">
            <a:avLst/>
          </a:prstGeom>
        </p:spPr>
      </p:pic>
      <p:sp>
        <p:nvSpPr>
          <p:cNvPr id="8" name="Rectangle 7"/>
          <p:cNvSpPr/>
          <p:nvPr/>
        </p:nvSpPr>
        <p:spPr>
          <a:xfrm>
            <a:off x="843745" y="1011854"/>
            <a:ext cx="4669868" cy="584775"/>
          </a:xfrm>
          <a:prstGeom prst="rect">
            <a:avLst/>
          </a:prstGeom>
        </p:spPr>
        <p:txBody>
          <a:bodyPr wrap="none">
            <a:spAutoFit/>
          </a:bodyPr>
          <a:lstStyle/>
          <a:p>
            <a:r>
              <a:rPr lang="en-GB" sz="3200" b="1" dirty="0">
                <a:solidFill>
                  <a:srgbClr val="009DBB"/>
                </a:solidFill>
                <a:latin typeface="focobold"/>
              </a:rPr>
              <a:t>About Northern Ireland</a:t>
            </a:r>
          </a:p>
        </p:txBody>
      </p:sp>
    </p:spTree>
    <p:extLst>
      <p:ext uri="{BB962C8B-B14F-4D97-AF65-F5344CB8AC3E}">
        <p14:creationId xmlns:p14="http://schemas.microsoft.com/office/powerpoint/2010/main" val="3739488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5768" b="34372"/>
          <a:stretch/>
        </p:blipFill>
        <p:spPr>
          <a:xfrm>
            <a:off x="794006" y="887104"/>
            <a:ext cx="2628110" cy="78474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874" t="17053" b="8657"/>
          <a:stretch/>
        </p:blipFill>
        <p:spPr>
          <a:xfrm>
            <a:off x="-13649" y="0"/>
            <a:ext cx="12205647" cy="6858000"/>
          </a:xfrm>
          <a:prstGeom prst="rect">
            <a:avLst/>
          </a:prstGeom>
        </p:spPr>
      </p:pic>
    </p:spTree>
    <p:extLst>
      <p:ext uri="{BB962C8B-B14F-4D97-AF65-F5344CB8AC3E}">
        <p14:creationId xmlns:p14="http://schemas.microsoft.com/office/powerpoint/2010/main" val="2797504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101" b="-1"/>
          <a:stretch/>
        </p:blipFill>
        <p:spPr>
          <a:xfrm>
            <a:off x="-136477" y="-563807"/>
            <a:ext cx="12192001" cy="7421807"/>
          </a:xfrm>
          <a:prstGeom prst="rect">
            <a:avLst/>
          </a:prstGeom>
        </p:spPr>
      </p:pic>
    </p:spTree>
    <p:extLst>
      <p:ext uri="{BB962C8B-B14F-4D97-AF65-F5344CB8AC3E}">
        <p14:creationId xmlns:p14="http://schemas.microsoft.com/office/powerpoint/2010/main" val="3789005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773"/>
            <a:ext cx="12192000" cy="8128000"/>
          </a:xfrm>
          <a:prstGeom prst="rect">
            <a:avLst/>
          </a:prstGeom>
        </p:spPr>
      </p:pic>
    </p:spTree>
    <p:extLst>
      <p:ext uri="{BB962C8B-B14F-4D97-AF65-F5344CB8AC3E}">
        <p14:creationId xmlns:p14="http://schemas.microsoft.com/office/powerpoint/2010/main" val="7484330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6C03290C3E0F4E94558CB1374BEEEC" ma:contentTypeVersion="1" ma:contentTypeDescription="Create a new document." ma:contentTypeScope="" ma:versionID="af39dc80790fc6f8ae86915b616214e0">
  <xsd:schema xmlns:xsd="http://www.w3.org/2001/XMLSchema" xmlns:xs="http://www.w3.org/2001/XMLSchema" xmlns:p="http://schemas.microsoft.com/office/2006/metadata/properties" xmlns:ns3="8e3fdedd-7d5c-451c-88df-398de1a6ff1c" targetNamespace="http://schemas.microsoft.com/office/2006/metadata/properties" ma:root="true" ma:fieldsID="d3cdc8e621ea79acea191dda40ecbeae" ns3:_="">
    <xsd:import namespace="8e3fdedd-7d5c-451c-88df-398de1a6ff1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fdedd-7d5c-451c-88df-398de1a6ff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7BDA2C-A7A6-4F5F-B5D6-E94D55474D13}">
  <ds:schemaRefs>
    <ds:schemaRef ds:uri="http://schemas.microsoft.com/sharepoint/v3/contenttype/forms"/>
  </ds:schemaRefs>
</ds:datastoreItem>
</file>

<file path=customXml/itemProps2.xml><?xml version="1.0" encoding="utf-8"?>
<ds:datastoreItem xmlns:ds="http://schemas.openxmlformats.org/officeDocument/2006/customXml" ds:itemID="{AEC7E2F3-BE62-4E2A-A588-76FE0A99B23A}">
  <ds:schemaRefs>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http://purl.org/dc/elements/1.1/"/>
    <ds:schemaRef ds:uri="8e3fdedd-7d5c-451c-88df-398de1a6ff1c"/>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F308EE-14A1-41B0-BC21-31F1DBDD4C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3fdedd-7d5c-451c-88df-398de1a6ff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880</TotalTime>
  <Words>2038</Words>
  <Application>Microsoft Office PowerPoint</Application>
  <PresentationFormat>Widescreen</PresentationFormat>
  <Paragraphs>232</Paragraphs>
  <Slides>32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focobold</vt:lpstr>
      <vt:lpstr>Tw Cen MT</vt:lpstr>
      <vt:lpstr>Tw Cen MT Condensed</vt:lpstr>
      <vt:lpstr>Wingdings 3</vt:lpstr>
      <vt:lpstr>Integral</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Enda McKenna</dc:creator>
  <cp:lastModifiedBy>Enda McKenna</cp:lastModifiedBy>
  <cp:revision>58</cp:revision>
  <dcterms:created xsi:type="dcterms:W3CDTF">2015-03-10T10:19:41Z</dcterms:created>
  <dcterms:modified xsi:type="dcterms:W3CDTF">2015-03-17T09:36:06Z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0x0101008A6C03290C3E0F4E94558CB1374BEEEC</vt:lpwstr>
  </property>
</Properties>
</file>